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6"/>
  </p:sldMasterIdLst>
  <p:notesMasterIdLst>
    <p:notesMasterId r:id="rId57"/>
  </p:notesMasterIdLst>
  <p:sldIdLst>
    <p:sldId id="508" r:id="rId7"/>
    <p:sldId id="274" r:id="rId8"/>
    <p:sldId id="564" r:id="rId9"/>
    <p:sldId id="3446" r:id="rId10"/>
    <p:sldId id="3462" r:id="rId11"/>
    <p:sldId id="343" r:id="rId12"/>
    <p:sldId id="629" r:id="rId13"/>
    <p:sldId id="630" r:id="rId14"/>
    <p:sldId id="552" r:id="rId15"/>
    <p:sldId id="426" r:id="rId16"/>
    <p:sldId id="464" r:id="rId17"/>
    <p:sldId id="3445" r:id="rId18"/>
    <p:sldId id="3426" r:id="rId19"/>
    <p:sldId id="3447" r:id="rId20"/>
    <p:sldId id="553" r:id="rId21"/>
    <p:sldId id="3448" r:id="rId22"/>
    <p:sldId id="619" r:id="rId23"/>
    <p:sldId id="3449" r:id="rId24"/>
    <p:sldId id="3430" r:id="rId25"/>
    <p:sldId id="3450" r:id="rId26"/>
    <p:sldId id="620" r:id="rId27"/>
    <p:sldId id="3451" r:id="rId28"/>
    <p:sldId id="645" r:id="rId29"/>
    <p:sldId id="3452" r:id="rId30"/>
    <p:sldId id="621" r:id="rId31"/>
    <p:sldId id="3453" r:id="rId32"/>
    <p:sldId id="3434" r:id="rId33"/>
    <p:sldId id="622" r:id="rId34"/>
    <p:sldId id="623" r:id="rId35"/>
    <p:sldId id="624" r:id="rId36"/>
    <p:sldId id="3454" r:id="rId37"/>
    <p:sldId id="258" r:id="rId38"/>
    <p:sldId id="278" r:id="rId39"/>
    <p:sldId id="279" r:id="rId40"/>
    <p:sldId id="281" r:id="rId41"/>
    <p:sldId id="282" r:id="rId42"/>
    <p:sldId id="284" r:id="rId43"/>
    <p:sldId id="3459" r:id="rId44"/>
    <p:sldId id="3460" r:id="rId45"/>
    <p:sldId id="3458" r:id="rId46"/>
    <p:sldId id="625" r:id="rId47"/>
    <p:sldId id="626" r:id="rId48"/>
    <p:sldId id="3455" r:id="rId49"/>
    <p:sldId id="627" r:id="rId50"/>
    <p:sldId id="628" r:id="rId51"/>
    <p:sldId id="3456" r:id="rId52"/>
    <p:sldId id="3457" r:id="rId53"/>
    <p:sldId id="3463" r:id="rId54"/>
    <p:sldId id="3466" r:id="rId55"/>
    <p:sldId id="3465" r:id="rId56"/>
  </p:sldIdLst>
  <p:sldSz cx="9144000" cy="6858000" type="screen4x3"/>
  <p:notesSz cx="6797675" cy="9926638"/>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Title" id="{A4B97956-3203-49F2-8D4D-84F1319D03D3}">
          <p14:sldIdLst>
            <p14:sldId id="508"/>
            <p14:sldId id="274"/>
            <p14:sldId id="564"/>
            <p14:sldId id="3446"/>
            <p14:sldId id="3462"/>
            <p14:sldId id="343"/>
            <p14:sldId id="629"/>
            <p14:sldId id="630"/>
            <p14:sldId id="552"/>
            <p14:sldId id="426"/>
            <p14:sldId id="464"/>
            <p14:sldId id="3445"/>
            <p14:sldId id="3426"/>
            <p14:sldId id="3447"/>
            <p14:sldId id="553"/>
            <p14:sldId id="3448"/>
            <p14:sldId id="619"/>
            <p14:sldId id="3449"/>
            <p14:sldId id="3430"/>
            <p14:sldId id="3450"/>
            <p14:sldId id="620"/>
            <p14:sldId id="3451"/>
            <p14:sldId id="645"/>
            <p14:sldId id="3452"/>
            <p14:sldId id="621"/>
            <p14:sldId id="3453"/>
            <p14:sldId id="3434"/>
            <p14:sldId id="622"/>
            <p14:sldId id="623"/>
            <p14:sldId id="624"/>
            <p14:sldId id="3454"/>
            <p14:sldId id="258"/>
            <p14:sldId id="278"/>
            <p14:sldId id="279"/>
            <p14:sldId id="281"/>
            <p14:sldId id="282"/>
            <p14:sldId id="284"/>
            <p14:sldId id="3459"/>
            <p14:sldId id="3460"/>
            <p14:sldId id="3458"/>
            <p14:sldId id="625"/>
            <p14:sldId id="626"/>
            <p14:sldId id="3455"/>
            <p14:sldId id="627"/>
            <p14:sldId id="628"/>
            <p14:sldId id="3456"/>
            <p14:sldId id="3457"/>
            <p14:sldId id="3463"/>
            <p14:sldId id="3466"/>
            <p14:sldId id="34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7B2F57-1FC6-FCC2-AD0B-2D1B4C0920E9}" name="Geraghty, Catriona: RBKC" initials="GR" userId="S::catriona.geraghty@rbkc.gov.uk::197a7162-d418-46aa-aa6b-53fc77216eaf" providerId="AD"/>
  <p188:author id="{E6BE8077-8DA5-784E-C75A-09905AD7A41F}" name="Moore-Mulveen, Kellie: RBKC" initials="MMKR" userId="S::kellie.moore-mulveen@rbkc.gov.uk::05dc3c0b-43ab-4fd8-bf9d-a7251f9f7c2a" providerId="AD"/>
  <p188:author id="{ABC40485-2105-6040-ECEA-5234132B3496}" name="Wilson, Gary: RBKC" initials="WGR" userId="S::Gary.Wilson@rbkc.gov.uk::186d8dfe-2fb2-405d-b883-91527cd7126b" providerId="AD"/>
  <p188:author id="{431C499B-838F-EA7F-E4EE-B1D33506DBF5}" name="Geraghty, Catriona: RBKC" initials="CG" userId="S::Catriona.Geraghty@rbkc.gov.uk::197a7162-d418-46aa-aa6b-53fc77216eaf" providerId="AD"/>
  <p188:author id="{D943BCED-41C9-25F9-CAF1-6D6C155E838F}" name="Cannon-Mulveen, Kellie: RBKC" initials="KC" userId="S::Kellie.Cannon-Mulveen@rbkc.gov.uk::1dec7fe1-17e3-4865-9ecd-b94cef3013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son, Gary: RBKC" initials="WGR" lastIdx="11" clrIdx="0">
    <p:extLst>
      <p:ext uri="{19B8F6BF-5375-455C-9EA6-DF929625EA0E}">
        <p15:presenceInfo xmlns:p15="http://schemas.microsoft.com/office/powerpoint/2012/main" userId="S::Gary.Wilson@rbkc.gov.uk::186d8dfe-2fb2-405d-b883-91527cd7126b" providerId="AD"/>
      </p:ext>
    </p:extLst>
  </p:cmAuthor>
  <p:cmAuthor id="2" name="Cotton, Jordan: RBKC" initials="CJR" lastIdx="5" clrIdx="1">
    <p:extLst>
      <p:ext uri="{19B8F6BF-5375-455C-9EA6-DF929625EA0E}">
        <p15:presenceInfo xmlns:p15="http://schemas.microsoft.com/office/powerpoint/2012/main" userId="S::Jordan.Cotton@rbkc.gov.uk::5cce82ec-c647-4a52-a5a7-8c2f65201294" providerId="AD"/>
      </p:ext>
    </p:extLst>
  </p:cmAuthor>
  <p:cmAuthor id="3" name="Twyman, Ayesha: RBKC" initials="TR" lastIdx="5" clrIdx="2">
    <p:extLst>
      <p:ext uri="{19B8F6BF-5375-455C-9EA6-DF929625EA0E}">
        <p15:presenceInfo xmlns:p15="http://schemas.microsoft.com/office/powerpoint/2012/main" userId="S::ayesha.twyman@rbkc.gov.uk::88e46ca2-5d34-4bd9-97b1-7581d62c569c" providerId="AD"/>
      </p:ext>
    </p:extLst>
  </p:cmAuthor>
  <p:cmAuthor id="4" name="Geraghty, Catriona: RBKC" initials="GCR" lastIdx="1" clrIdx="3">
    <p:extLst>
      <p:ext uri="{19B8F6BF-5375-455C-9EA6-DF929625EA0E}">
        <p15:presenceInfo xmlns:p15="http://schemas.microsoft.com/office/powerpoint/2012/main" userId="S::Catriona.Geraghty@rbkc.gov.uk::197a7162-d418-46aa-aa6b-53fc77216eaf" providerId="AD"/>
      </p:ext>
    </p:extLst>
  </p:cmAuthor>
  <p:cmAuthor id="5" name="Turner, Oliver: RBKC" initials="TOR" lastIdx="5" clrIdx="4">
    <p:extLst>
      <p:ext uri="{19B8F6BF-5375-455C-9EA6-DF929625EA0E}">
        <p15:presenceInfo xmlns:p15="http://schemas.microsoft.com/office/powerpoint/2012/main" userId="Turner, Oliver: RBK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982"/>
    <a:srgbClr val="135D94"/>
    <a:srgbClr val="135D95"/>
    <a:srgbClr val="FF8989"/>
    <a:srgbClr val="C6E6A2"/>
    <a:srgbClr val="FF6D6D"/>
    <a:srgbClr val="D3FF7D"/>
    <a:srgbClr val="00B050"/>
    <a:srgbClr val="00A249"/>
    <a:srgbClr val="F5C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97" d="100"/>
          <a:sy n="97" d="100"/>
        </p:scale>
        <p:origin x="1602" y="30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509B795-DAE9-FF49-B83C-18B1051E5C3B}"/>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GB" dirty="0"/>
          </a:p>
        </p:txBody>
      </p:sp>
      <p:sp>
        <p:nvSpPr>
          <p:cNvPr id="83971" name="Rectangle 3">
            <a:extLst>
              <a:ext uri="{FF2B5EF4-FFF2-40B4-BE49-F238E27FC236}">
                <a16:creationId xmlns:a16="http://schemas.microsoft.com/office/drawing/2014/main" id="{51EB7343-2889-5440-A2E7-B25CE7DC3C46}"/>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GB" dirty="0"/>
          </a:p>
        </p:txBody>
      </p:sp>
      <p:sp>
        <p:nvSpPr>
          <p:cNvPr id="2052" name="Rectangle 4">
            <a:extLst>
              <a:ext uri="{FF2B5EF4-FFF2-40B4-BE49-F238E27FC236}">
                <a16:creationId xmlns:a16="http://schemas.microsoft.com/office/drawing/2014/main" id="{B4156BD9-03F8-DE40-A51F-AAB1EB098560}"/>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a:extLst>
              <a:ext uri="{FF2B5EF4-FFF2-40B4-BE49-F238E27FC236}">
                <a16:creationId xmlns:a16="http://schemas.microsoft.com/office/drawing/2014/main" id="{92F57F57-BA1F-F040-8F9B-0E4094E7D284}"/>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3974" name="Rectangle 6">
            <a:extLst>
              <a:ext uri="{FF2B5EF4-FFF2-40B4-BE49-F238E27FC236}">
                <a16:creationId xmlns:a16="http://schemas.microsoft.com/office/drawing/2014/main" id="{6A998FB8-7902-3343-A34D-998F9F0D23AC}"/>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GB" dirty="0"/>
          </a:p>
        </p:txBody>
      </p:sp>
      <p:sp>
        <p:nvSpPr>
          <p:cNvPr id="83975" name="Rectangle 7">
            <a:extLst>
              <a:ext uri="{FF2B5EF4-FFF2-40B4-BE49-F238E27FC236}">
                <a16:creationId xmlns:a16="http://schemas.microsoft.com/office/drawing/2014/main" id="{7A75C069-122B-3B4E-8A78-2D6A6213076A}"/>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panose="02020603050405020304" pitchFamily="18" charset="0"/>
              </a:defRPr>
            </a:lvl1pPr>
          </a:lstStyle>
          <a:p>
            <a:pPr>
              <a:defRPr/>
            </a:pPr>
            <a:fld id="{D30A6B05-8B6C-0F43-8621-FEF8CC185B0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0A1E-E9A8-03DA-DA61-6ACC99329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3A047-49AC-79E5-E416-9139B25381BB}"/>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B9954FDB-2404-C1CA-CF60-4BA74702CA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E0A72B-DC64-DAA6-5A36-C321C16DD805}"/>
              </a:ext>
            </a:extLst>
          </p:cNvPr>
          <p:cNvSpPr>
            <a:spLocks noGrp="1"/>
          </p:cNvSpPr>
          <p:nvPr>
            <p:ph type="sldNum" sz="quarter" idx="5"/>
          </p:nvPr>
        </p:nvSpPr>
        <p:spPr/>
        <p:txBody>
          <a:bodyPr/>
          <a:lstStyle/>
          <a:p>
            <a:pPr>
              <a:defRPr/>
            </a:pPr>
            <a:fld id="{D30A6B05-8B6C-0F43-8621-FEF8CC185B09}" type="slidenum">
              <a:rPr lang="en-GB" altLang="en-US" smtClean="0"/>
              <a:pPr>
                <a:defRPr/>
              </a:pPr>
              <a:t>5</a:t>
            </a:fld>
            <a:endParaRPr lang="en-GB" altLang="en-US" dirty="0"/>
          </a:p>
        </p:txBody>
      </p:sp>
    </p:spTree>
    <p:extLst>
      <p:ext uri="{BB962C8B-B14F-4D97-AF65-F5344CB8AC3E}">
        <p14:creationId xmlns:p14="http://schemas.microsoft.com/office/powerpoint/2010/main" val="109548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30A6B05-8B6C-0F43-8621-FEF8CC185B09}" type="slidenum">
              <a:rPr lang="en-GB" altLang="en-US" smtClean="0"/>
              <a:pPr>
                <a:defRPr/>
              </a:pPr>
              <a:t>9</a:t>
            </a:fld>
            <a:endParaRPr lang="en-GB" altLang="en-US" dirty="0"/>
          </a:p>
        </p:txBody>
      </p:sp>
    </p:spTree>
    <p:extLst>
      <p:ext uri="{BB962C8B-B14F-4D97-AF65-F5344CB8AC3E}">
        <p14:creationId xmlns:p14="http://schemas.microsoft.com/office/powerpoint/2010/main" val="311879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chor="b" anchorCtr="0"/>
          <a:lstStyle>
            <a:lvl1pPr algn="ctr">
              <a:defRPr sz="4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71600" y="3581400"/>
            <a:ext cx="6400800" cy="1752600"/>
          </a:xfrm>
        </p:spPr>
        <p:txBody>
          <a:bodyPr/>
          <a:lstStyle>
            <a:lvl1pPr marL="0" indent="0" algn="ctr">
              <a:buNone/>
              <a:defRPr sz="20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pic>
        <p:nvPicPr>
          <p:cNvPr id="4" name="Picture 3">
            <a:extLst>
              <a:ext uri="{FF2B5EF4-FFF2-40B4-BE49-F238E27FC236}">
                <a16:creationId xmlns:a16="http://schemas.microsoft.com/office/drawing/2014/main" id="{6619798E-D868-6447-868A-997723CF0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5715000"/>
            <a:ext cx="856800" cy="901226"/>
          </a:xfrm>
          <a:prstGeom prst="rect">
            <a:avLst/>
          </a:prstGeom>
        </p:spPr>
      </p:pic>
      <p:pic>
        <p:nvPicPr>
          <p:cNvPr id="8" name="Picture 7">
            <a:extLst>
              <a:ext uri="{FF2B5EF4-FFF2-40B4-BE49-F238E27FC236}">
                <a16:creationId xmlns:a16="http://schemas.microsoft.com/office/drawing/2014/main" id="{39B953F3-A451-CD44-A280-270291468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000" y="5688000"/>
            <a:ext cx="855634" cy="900000"/>
          </a:xfrm>
          <a:prstGeom prst="rect">
            <a:avLst/>
          </a:prstGeom>
        </p:spPr>
      </p:pic>
    </p:spTree>
    <p:extLst>
      <p:ext uri="{BB962C8B-B14F-4D97-AF65-F5344CB8AC3E}">
        <p14:creationId xmlns:p14="http://schemas.microsoft.com/office/powerpoint/2010/main" val="1943253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chor="b" anchorCtr="0"/>
          <a:lstStyle>
            <a:lvl1pPr algn="ctr">
              <a:defRPr sz="4000">
                <a:solidFill>
                  <a:schemeClr val="tx2"/>
                </a:solidFill>
              </a:defRPr>
            </a:lvl1pPr>
          </a:lstStyle>
          <a:p>
            <a:r>
              <a:rPr lang="en-US"/>
              <a:t>Click to edit Master title style</a:t>
            </a:r>
            <a:endParaRPr lang="en-GB"/>
          </a:p>
        </p:txBody>
      </p:sp>
      <p:sp>
        <p:nvSpPr>
          <p:cNvPr id="3" name="Subtitle 2"/>
          <p:cNvSpPr>
            <a:spLocks noGrp="1"/>
          </p:cNvSpPr>
          <p:nvPr>
            <p:ph type="subTitle" idx="1"/>
          </p:nvPr>
        </p:nvSpPr>
        <p:spPr>
          <a:xfrm>
            <a:off x="1371600" y="3581400"/>
            <a:ext cx="6400800" cy="1752600"/>
          </a:xfrm>
        </p:spPr>
        <p:txBody>
          <a:bodyPr/>
          <a:lstStyle>
            <a:lvl1pPr marL="0" indent="0" algn="ctr">
              <a:buNone/>
              <a:defRPr sz="20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6299991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95989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2000" y="1440000"/>
            <a:ext cx="3600000" cy="360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32002" y="1440000"/>
            <a:ext cx="3600000" cy="360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50935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000" y="360000"/>
            <a:ext cx="7920000" cy="720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2000" y="1440000"/>
            <a:ext cx="3600000" cy="720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2000" y="2340000"/>
            <a:ext cx="3600000" cy="2700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932000" y="1440000"/>
            <a:ext cx="3600000" cy="720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2000" y="2340000"/>
            <a:ext cx="3600000" cy="2700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6214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921867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865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0000"/>
          </a:xfrm>
        </p:spPr>
        <p:txBody>
          <a:bodyPr anchor="t" anchorCtr="0"/>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148000"/>
            <a:ext cx="54864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676928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0">
            <a:extLst>
              <a:ext uri="{FF2B5EF4-FFF2-40B4-BE49-F238E27FC236}">
                <a16:creationId xmlns:a16="http://schemas.microsoft.com/office/drawing/2014/main" id="{9EF98E9A-3191-7E47-AFA5-0104ECDDEABD}"/>
              </a:ext>
            </a:extLst>
          </p:cNvPr>
          <p:cNvSpPr>
            <a:spLocks noGrp="1" noChangeArrowheads="1"/>
          </p:cNvSpPr>
          <p:nvPr>
            <p:ph type="title"/>
          </p:nvPr>
        </p:nvSpPr>
        <p:spPr bwMode="auto">
          <a:xfrm>
            <a:off x="612000" y="360000"/>
            <a:ext cx="79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1">
            <a:extLst>
              <a:ext uri="{FF2B5EF4-FFF2-40B4-BE49-F238E27FC236}">
                <a16:creationId xmlns:a16="http://schemas.microsoft.com/office/drawing/2014/main" id="{97018CFF-EE9A-4A4A-A1A6-CB2EB17116DE}"/>
              </a:ext>
            </a:extLst>
          </p:cNvPr>
          <p:cNvSpPr>
            <a:spLocks noGrp="1" noChangeArrowheads="1"/>
          </p:cNvSpPr>
          <p:nvPr>
            <p:ph type="body" idx="1"/>
          </p:nvPr>
        </p:nvSpPr>
        <p:spPr bwMode="auto">
          <a:xfrm>
            <a:off x="612000" y="1440000"/>
            <a:ext cx="792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 name="Picture 5">
            <a:extLst>
              <a:ext uri="{FF2B5EF4-FFF2-40B4-BE49-F238E27FC236}">
                <a16:creationId xmlns:a16="http://schemas.microsoft.com/office/drawing/2014/main" id="{2B55C854-BDF1-4BDC-8BE8-C4002E7D4648}"/>
              </a:ext>
            </a:extLst>
          </p:cNvPr>
          <p:cNvPicPr>
            <a:picLocks noChangeAspect="1"/>
          </p:cNvPicPr>
          <p:nvPr userDrawn="1"/>
        </p:nvPicPr>
        <p:blipFill>
          <a:blip r:embed="rId10"/>
          <a:stretch>
            <a:fillRect/>
          </a:stretch>
        </p:blipFill>
        <p:spPr>
          <a:xfrm>
            <a:off x="7992000" y="5644801"/>
            <a:ext cx="928800" cy="989375"/>
          </a:xfrm>
          <a:prstGeom prst="rect">
            <a:avLst/>
          </a:prstGeom>
        </p:spPr>
      </p:pic>
      <p:pic>
        <p:nvPicPr>
          <p:cNvPr id="2" name="Picture 1" descr="A blue and white logo&#10;&#10;Description automatically generated">
            <a:extLst>
              <a:ext uri="{FF2B5EF4-FFF2-40B4-BE49-F238E27FC236}">
                <a16:creationId xmlns:a16="http://schemas.microsoft.com/office/drawing/2014/main" id="{2041B74B-E49F-C4C1-E854-1A827B0AB4F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08812" y="5824132"/>
            <a:ext cx="640154" cy="8972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2" r:id="rId4"/>
    <p:sldLayoutId id="2147483653" r:id="rId5"/>
    <p:sldLayoutId id="2147483654" r:id="rId6"/>
    <p:sldLayoutId id="2147483655" r:id="rId7"/>
    <p:sldLayoutId id="2147483657" r:id="rId8"/>
  </p:sldLayoutIdLst>
  <p:transition spd="med"/>
  <p:txStyles>
    <p:title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p:titleStyle>
    <p:bodyStyle>
      <a:lvl1pPr marL="0" indent="0" algn="l" rtl="0" eaLnBrk="0" fontAlgn="base" hangingPunct="0">
        <a:spcBef>
          <a:spcPts val="0"/>
        </a:spcBef>
        <a:spcAft>
          <a:spcPct val="0"/>
        </a:spcAft>
        <a:buNone/>
        <a:defRPr sz="1600" b="1" baseline="0">
          <a:solidFill>
            <a:schemeClr val="tx1"/>
          </a:solidFill>
          <a:latin typeface="Arial" panose="020B0604020202020204" pitchFamily="34" charset="0"/>
          <a:ea typeface="+mn-ea"/>
          <a:cs typeface="+mn-cs"/>
        </a:defRPr>
      </a:lvl1pPr>
      <a:lvl2pPr marL="0" indent="0" algn="l" rtl="0" eaLnBrk="0" fontAlgn="base" hangingPunct="0">
        <a:spcBef>
          <a:spcPts val="0"/>
        </a:spcBef>
        <a:spcAft>
          <a:spcPct val="0"/>
        </a:spcAft>
        <a:buFont typeface="Arial" panose="020B0604020202020204" pitchFamily="34" charset="0"/>
        <a:buNone/>
        <a:defRPr sz="1600" baseline="0">
          <a:solidFill>
            <a:schemeClr val="tx1"/>
          </a:solidFill>
          <a:latin typeface="Arial" panose="020B0604020202020204" pitchFamily="34" charset="0"/>
        </a:defRPr>
      </a:lvl2pPr>
      <a:lvl3pPr marL="360000" indent="-180000" algn="l" rtl="0" eaLnBrk="0" fontAlgn="base" hangingPunct="0">
        <a:spcBef>
          <a:spcPts val="0"/>
        </a:spcBef>
        <a:spcAft>
          <a:spcPct val="0"/>
        </a:spcAft>
        <a:buChar char="•"/>
        <a:defRPr sz="1600" baseline="0">
          <a:solidFill>
            <a:schemeClr val="tx1"/>
          </a:solidFill>
          <a:latin typeface="Arial" panose="020B0604020202020204" pitchFamily="34" charset="0"/>
        </a:defRPr>
      </a:lvl3pPr>
      <a:lvl4pPr marL="540000" indent="-180000" algn="l" rtl="0" eaLnBrk="0" fontAlgn="base" hangingPunct="0">
        <a:spcBef>
          <a:spcPts val="0"/>
        </a:spcBef>
        <a:spcAft>
          <a:spcPct val="0"/>
        </a:spcAft>
        <a:buFont typeface="Arial" panose="020B0604020202020204" pitchFamily="34" charset="0"/>
        <a:buChar char="•"/>
        <a:defRPr sz="1600" baseline="0">
          <a:solidFill>
            <a:schemeClr val="tx1"/>
          </a:solidFill>
          <a:latin typeface="Arial" panose="020B0604020202020204" pitchFamily="34" charset="0"/>
        </a:defRPr>
      </a:lvl4pPr>
      <a:lvl5pPr marL="720000" indent="-180000" algn="l" rtl="0" eaLnBrk="0" fontAlgn="base" hangingPunct="0">
        <a:spcBef>
          <a:spcPts val="0"/>
        </a:spcBef>
        <a:spcAft>
          <a:spcPct val="0"/>
        </a:spcAft>
        <a:buFont typeface="Century Gothic" panose="020B0502020202020204" pitchFamily="34" charset="0"/>
        <a:buChar char="–"/>
        <a:defRPr sz="1600" baseline="0">
          <a:solidFill>
            <a:schemeClr val="tx1"/>
          </a:solidFill>
          <a:latin typeface="Arial" panose="020B0604020202020204" pitchFamily="34"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9549-636C-457E-8A9F-C997DCD44A60}"/>
              </a:ext>
            </a:extLst>
          </p:cNvPr>
          <p:cNvSpPr>
            <a:spLocks noGrp="1"/>
          </p:cNvSpPr>
          <p:nvPr>
            <p:ph type="ctrTitle"/>
          </p:nvPr>
        </p:nvSpPr>
        <p:spPr>
          <a:xfrm>
            <a:off x="685800" y="1524000"/>
            <a:ext cx="7772400" cy="2013857"/>
          </a:xfrm>
        </p:spPr>
        <p:txBody>
          <a:bodyPr/>
          <a:lstStyle/>
          <a:p>
            <a:r>
              <a:rPr lang="en-GB" noProof="0" dirty="0"/>
              <a:t>Kensington and Chelsea Citizens’ Panel – </a:t>
            </a:r>
            <a:br>
              <a:rPr lang="en-GB" noProof="0" dirty="0"/>
            </a:br>
            <a:r>
              <a:rPr lang="en-GB" noProof="0" dirty="0"/>
              <a:t>Culture</a:t>
            </a:r>
          </a:p>
        </p:txBody>
      </p:sp>
      <p:sp>
        <p:nvSpPr>
          <p:cNvPr id="3" name="Subtitle 2">
            <a:extLst>
              <a:ext uri="{FF2B5EF4-FFF2-40B4-BE49-F238E27FC236}">
                <a16:creationId xmlns:a16="http://schemas.microsoft.com/office/drawing/2014/main" id="{A46A0D90-2CBD-4B5F-93F0-A17D21016FBA}"/>
              </a:ext>
            </a:extLst>
          </p:cNvPr>
          <p:cNvSpPr>
            <a:spLocks noGrp="1"/>
          </p:cNvSpPr>
          <p:nvPr>
            <p:ph type="subTitle" idx="1"/>
          </p:nvPr>
        </p:nvSpPr>
        <p:spPr/>
        <p:txBody>
          <a:bodyPr/>
          <a:lstStyle/>
          <a:p>
            <a:endParaRPr lang="en-GB" sz="2000" noProof="0" dirty="0">
              <a:latin typeface="Arial"/>
              <a:cs typeface="Arial"/>
            </a:endParaRPr>
          </a:p>
          <a:p>
            <a:endParaRPr lang="en-GB" noProof="0" dirty="0">
              <a:latin typeface="Arial"/>
              <a:cs typeface="Arial"/>
            </a:endParaRPr>
          </a:p>
          <a:p>
            <a:r>
              <a:rPr lang="en-GB" sz="2000" noProof="0" dirty="0">
                <a:latin typeface="Arial"/>
                <a:cs typeface="Arial"/>
              </a:rPr>
              <a:t>Consultation report and findings </a:t>
            </a:r>
            <a:r>
              <a:rPr lang="en-GB" noProof="0" dirty="0">
                <a:latin typeface="Arial"/>
                <a:cs typeface="Arial"/>
              </a:rPr>
              <a:t>written in January 2026</a:t>
            </a:r>
            <a:endParaRPr lang="en-GB" noProof="0" dirty="0"/>
          </a:p>
        </p:txBody>
      </p:sp>
      <p:sp>
        <p:nvSpPr>
          <p:cNvPr id="5" name="TextBox 4">
            <a:extLst>
              <a:ext uri="{FF2B5EF4-FFF2-40B4-BE49-F238E27FC236}">
                <a16:creationId xmlns:a16="http://schemas.microsoft.com/office/drawing/2014/main" id="{CFBFDD01-FC45-4899-86BE-E0DB1A502653}"/>
              </a:ext>
            </a:extLst>
          </p:cNvPr>
          <p:cNvSpPr txBox="1"/>
          <p:nvPr/>
        </p:nvSpPr>
        <p:spPr>
          <a:xfrm>
            <a:off x="1338943" y="5856755"/>
            <a:ext cx="4824536" cy="738664"/>
          </a:xfrm>
          <a:prstGeom prst="rect">
            <a:avLst/>
          </a:prstGeom>
          <a:noFill/>
        </p:spPr>
        <p:txBody>
          <a:bodyPr wrap="square" lIns="91440" tIns="45720" rIns="91440" bIns="45720" rtlCol="0" anchor="t">
            <a:spAutoFit/>
          </a:bodyPr>
          <a:lstStyle/>
          <a:p>
            <a:r>
              <a:rPr lang="en-GB" sz="1400" b="1" noProof="0" dirty="0">
                <a:solidFill>
                  <a:schemeClr val="bg1"/>
                </a:solidFill>
                <a:latin typeface="Arial"/>
                <a:cs typeface="Arial"/>
              </a:rPr>
              <a:t>Consultation and Participation Team​</a:t>
            </a:r>
          </a:p>
          <a:p>
            <a:r>
              <a:rPr lang="en-GB" sz="1400" b="1" noProof="0" dirty="0">
                <a:solidFill>
                  <a:schemeClr val="bg1"/>
                </a:solidFill>
              </a:rPr>
              <a:t>The Royal Borough of Kensington and Chelsea​</a:t>
            </a:r>
          </a:p>
          <a:p>
            <a:r>
              <a:rPr lang="en-GB" sz="1400" b="1" noProof="0" dirty="0">
                <a:solidFill>
                  <a:schemeClr val="bg1"/>
                </a:solidFill>
              </a:rPr>
              <a:t>consult@rbkc.gov.uk</a:t>
            </a:r>
          </a:p>
        </p:txBody>
      </p:sp>
    </p:spTree>
    <p:extLst>
      <p:ext uri="{BB962C8B-B14F-4D97-AF65-F5344CB8AC3E}">
        <p14:creationId xmlns:p14="http://schemas.microsoft.com/office/powerpoint/2010/main" val="46187551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6819-CD06-4E17-9CA4-DDAE99E25C35}"/>
              </a:ext>
            </a:extLst>
          </p:cNvPr>
          <p:cNvSpPr>
            <a:spLocks noGrp="1"/>
          </p:cNvSpPr>
          <p:nvPr>
            <p:ph type="title"/>
          </p:nvPr>
        </p:nvSpPr>
        <p:spPr>
          <a:xfrm>
            <a:off x="419878" y="229555"/>
            <a:ext cx="8112122" cy="524946"/>
          </a:xfrm>
        </p:spPr>
        <p:txBody>
          <a:bodyPr/>
          <a:lstStyle/>
          <a:p>
            <a:r>
              <a:rPr lang="en-GB" dirty="0">
                <a:solidFill>
                  <a:srgbClr val="223982"/>
                </a:solidFill>
                <a:latin typeface="Arial"/>
                <a:cs typeface="Arial"/>
              </a:rPr>
              <a:t>More or less cultural activities</a:t>
            </a:r>
          </a:p>
        </p:txBody>
      </p:sp>
      <p:sp>
        <p:nvSpPr>
          <p:cNvPr id="7" name="TextBox 6">
            <a:extLst>
              <a:ext uri="{FF2B5EF4-FFF2-40B4-BE49-F238E27FC236}">
                <a16:creationId xmlns:a16="http://schemas.microsoft.com/office/drawing/2014/main" id="{9370B09E-134E-4404-9F91-A1FDF2CB7E1B}"/>
              </a:ext>
            </a:extLst>
          </p:cNvPr>
          <p:cNvSpPr txBox="1"/>
          <p:nvPr/>
        </p:nvSpPr>
        <p:spPr>
          <a:xfrm>
            <a:off x="370841" y="898556"/>
            <a:ext cx="4359470" cy="1200329"/>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“More of Opera live theatre Street markets. Less of outdoor pub and restaurant spaces and fake flower displays.</a:t>
            </a:r>
            <a:r>
              <a:rPr lang="en-GB" sz="1200" b="1" i="1" dirty="0">
                <a:solidFill>
                  <a:srgbClr val="135D94"/>
                </a:solidFill>
                <a:cs typeface="Times New Roman" panose="02020603050405020304" pitchFamily="18" charset="0"/>
              </a:rPr>
              <a:t>”</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Enhancement and Expansion of Arts and Cultural Exhibitions</a:t>
            </a:r>
          </a:p>
        </p:txBody>
      </p:sp>
      <p:sp>
        <p:nvSpPr>
          <p:cNvPr id="3" name="TextBox 2">
            <a:extLst>
              <a:ext uri="{FF2B5EF4-FFF2-40B4-BE49-F238E27FC236}">
                <a16:creationId xmlns:a16="http://schemas.microsoft.com/office/drawing/2014/main" id="{C42BC23B-0EB3-01A0-D0C2-7892D9A7E414}"/>
              </a:ext>
            </a:extLst>
          </p:cNvPr>
          <p:cNvSpPr txBox="1"/>
          <p:nvPr/>
        </p:nvSpPr>
        <p:spPr>
          <a:xfrm>
            <a:off x="195542" y="2288526"/>
            <a:ext cx="3089902" cy="1754326"/>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“More Community events. I think the area became very touristic and gentrified and in need of more community events to gather and unity residents going a more ample sense of community.”</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Support for Community, Multicultural, and Cross-Cultural Events</a:t>
            </a:r>
          </a:p>
        </p:txBody>
      </p:sp>
      <p:sp>
        <p:nvSpPr>
          <p:cNvPr id="6" name="TextBox 5">
            <a:extLst>
              <a:ext uri="{FF2B5EF4-FFF2-40B4-BE49-F238E27FC236}">
                <a16:creationId xmlns:a16="http://schemas.microsoft.com/office/drawing/2014/main" id="{7A66F668-6A3D-DBB9-A56F-60CE05D9407C}"/>
              </a:ext>
            </a:extLst>
          </p:cNvPr>
          <p:cNvSpPr txBox="1"/>
          <p:nvPr/>
        </p:nvSpPr>
        <p:spPr>
          <a:xfrm>
            <a:off x="419878" y="4232493"/>
            <a:ext cx="4702728" cy="1384995"/>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“More information on the hidden secrets of the borough, history walks and gatherings / walks. I went on the Art Bus run by Muse Gallery and Kensington and Chelsea Art week and that was a great discovery .”</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Promotion of Faith, Heritage, Historical, Environmental, and Nature-Related Cultural Activities</a:t>
            </a:r>
          </a:p>
        </p:txBody>
      </p:sp>
      <p:sp>
        <p:nvSpPr>
          <p:cNvPr id="16" name="TextBox 15">
            <a:extLst>
              <a:ext uri="{FF2B5EF4-FFF2-40B4-BE49-F238E27FC236}">
                <a16:creationId xmlns:a16="http://schemas.microsoft.com/office/drawing/2014/main" id="{E5B1943A-E3C6-FBDD-2DAA-BCFA00514758}"/>
              </a:ext>
            </a:extLst>
          </p:cNvPr>
          <p:cNvSpPr txBox="1"/>
          <p:nvPr/>
        </p:nvSpPr>
        <p:spPr>
          <a:xfrm>
            <a:off x="5518143" y="308958"/>
            <a:ext cx="3089902" cy="1384995"/>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“I would like to see more youth-led cultural events, Afro-Caribbean cultural events, and more outdoor concerts for families.”</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Increase in Youth, Family, and Older Generation Cultural Activities</a:t>
            </a:r>
          </a:p>
        </p:txBody>
      </p:sp>
      <p:sp>
        <p:nvSpPr>
          <p:cNvPr id="5" name="TextBox 4">
            <a:extLst>
              <a:ext uri="{FF2B5EF4-FFF2-40B4-BE49-F238E27FC236}">
                <a16:creationId xmlns:a16="http://schemas.microsoft.com/office/drawing/2014/main" id="{8EB35471-00BE-8E4B-7769-67519C7CE74A}"/>
              </a:ext>
            </a:extLst>
          </p:cNvPr>
          <p:cNvSpPr txBox="1"/>
          <p:nvPr/>
        </p:nvSpPr>
        <p:spPr>
          <a:xfrm>
            <a:off x="5693442" y="2098885"/>
            <a:ext cx="3089902" cy="1754326"/>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“More support for night time economy. This seems to have really declined in the Notting Hill &amp; North Kensington areas.</a:t>
            </a:r>
          </a:p>
          <a:p>
            <a:pPr algn="ctr" fontAlgn="b"/>
            <a:r>
              <a:rPr lang="en-GB" sz="1200" b="1" i="1" dirty="0">
                <a:solidFill>
                  <a:srgbClr val="135D94"/>
                </a:solidFill>
                <a:latin typeface="Arial"/>
                <a:cs typeface="Arial"/>
              </a:rPr>
              <a:t>More support for live music.”</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Support for Nightlife, Entertainment, Local Food, Markets, and Independent Businesses</a:t>
            </a:r>
          </a:p>
        </p:txBody>
      </p:sp>
      <p:sp>
        <p:nvSpPr>
          <p:cNvPr id="10" name="TextBox 9">
            <a:extLst>
              <a:ext uri="{FF2B5EF4-FFF2-40B4-BE49-F238E27FC236}">
                <a16:creationId xmlns:a16="http://schemas.microsoft.com/office/drawing/2014/main" id="{70DB5FA4-AFF4-55D0-3B7E-AF1CB2880B7A}"/>
              </a:ext>
            </a:extLst>
          </p:cNvPr>
          <p:cNvSpPr txBox="1"/>
          <p:nvPr/>
        </p:nvSpPr>
        <p:spPr>
          <a:xfrm>
            <a:off x="5442098" y="4142413"/>
            <a:ext cx="3089902" cy="1200329"/>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“More that are accessible for disabled people and local people.”</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Improvement of Accessibility, Inclusivity, and Representation in Cultural Activities</a:t>
            </a:r>
          </a:p>
        </p:txBody>
      </p:sp>
      <p:sp>
        <p:nvSpPr>
          <p:cNvPr id="9" name="TextBox 8">
            <a:extLst>
              <a:ext uri="{FF2B5EF4-FFF2-40B4-BE49-F238E27FC236}">
                <a16:creationId xmlns:a16="http://schemas.microsoft.com/office/drawing/2014/main" id="{7D958588-8C86-1E6E-D0D5-A8B063343F19}"/>
              </a:ext>
            </a:extLst>
          </p:cNvPr>
          <p:cNvSpPr txBox="1"/>
          <p:nvPr/>
        </p:nvSpPr>
        <p:spPr>
          <a:xfrm>
            <a:off x="2830800" y="5631944"/>
            <a:ext cx="5062143" cy="1200329"/>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“Teaching courses, for instance languages, especially English language. Also, more teaching courses like sewing, computers, etc.... the borough is very poor with adults education.”</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Expansion of Cultural Education, Workshops, and Specific Cultural Themes</a:t>
            </a:r>
          </a:p>
        </p:txBody>
      </p:sp>
      <p:pic>
        <p:nvPicPr>
          <p:cNvPr id="4" name="Picture 3">
            <a:extLst>
              <a:ext uri="{FF2B5EF4-FFF2-40B4-BE49-F238E27FC236}">
                <a16:creationId xmlns:a16="http://schemas.microsoft.com/office/drawing/2014/main" id="{EDB6A4C2-A3FB-4F2B-83A6-9AC7DA08A8A0}"/>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9F9F9"/>
              </a:clrFrom>
              <a:clrTo>
                <a:srgbClr val="F9F9F9">
                  <a:alpha val="0"/>
                </a:srgbClr>
              </a:clrTo>
            </a:clrChange>
          </a:blip>
          <a:srcRect l="36836" t="31969" r="38887" b="29668"/>
          <a:stretch/>
        </p:blipFill>
        <p:spPr>
          <a:xfrm>
            <a:off x="3460743" y="2388087"/>
            <a:ext cx="2057400" cy="1828800"/>
          </a:xfrm>
          <a:prstGeom prst="rect">
            <a:avLst/>
          </a:prstGeom>
        </p:spPr>
      </p:pic>
    </p:spTree>
    <p:extLst>
      <p:ext uri="{BB962C8B-B14F-4D97-AF65-F5344CB8AC3E}">
        <p14:creationId xmlns:p14="http://schemas.microsoft.com/office/powerpoint/2010/main" val="40985882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E19-9E56-9840-9D97-59B22FBA1456}"/>
              </a:ext>
            </a:extLst>
          </p:cNvPr>
          <p:cNvSpPr>
            <a:spLocks noGrp="1"/>
          </p:cNvSpPr>
          <p:nvPr>
            <p:ph type="title"/>
          </p:nvPr>
        </p:nvSpPr>
        <p:spPr>
          <a:xfrm>
            <a:off x="612000" y="338228"/>
            <a:ext cx="7920000" cy="720000"/>
          </a:xfrm>
        </p:spPr>
        <p:txBody>
          <a:bodyPr wrap="square" anchor="t">
            <a:normAutofit/>
          </a:bodyPr>
          <a:lstStyle/>
          <a:p>
            <a:pPr>
              <a:lnSpc>
                <a:spcPct val="90000"/>
              </a:lnSpc>
            </a:pPr>
            <a:r>
              <a:rPr lang="en-GB" dirty="0">
                <a:solidFill>
                  <a:srgbClr val="223982"/>
                </a:solidFill>
                <a:latin typeface="Arial"/>
                <a:cs typeface="Arial"/>
              </a:rPr>
              <a:t>Improving your experience of cultural activities</a:t>
            </a:r>
          </a:p>
        </p:txBody>
      </p:sp>
      <p:sp>
        <p:nvSpPr>
          <p:cNvPr id="5" name="TextBox 4">
            <a:extLst>
              <a:ext uri="{FF2B5EF4-FFF2-40B4-BE49-F238E27FC236}">
                <a16:creationId xmlns:a16="http://schemas.microsoft.com/office/drawing/2014/main" id="{6E3AEA9F-3566-5F8B-596A-BB64EB995D6F}"/>
              </a:ext>
            </a:extLst>
          </p:cNvPr>
          <p:cNvSpPr txBox="1"/>
          <p:nvPr/>
        </p:nvSpPr>
        <p:spPr>
          <a:xfrm>
            <a:off x="612000" y="878949"/>
            <a:ext cx="8259857" cy="1569660"/>
          </a:xfrm>
          <a:prstGeom prst="rect">
            <a:avLst/>
          </a:prstGeom>
          <a:noFill/>
        </p:spPr>
        <p:txBody>
          <a:bodyPr wrap="square" lIns="91440" tIns="45720" rIns="91440" bIns="45720" rtlCol="0" anchor="t">
            <a:spAutoFit/>
          </a:bodyPr>
          <a:lstStyle/>
          <a:p>
            <a:r>
              <a:rPr lang="en-GB" sz="1200" dirty="0">
                <a:latin typeface="Arial"/>
                <a:cs typeface="Arial"/>
              </a:rPr>
              <a:t>Respondents were asked what is the one thing they believe the Council and its partners could do to improve their experience of cultural activities in the borough. </a:t>
            </a:r>
          </a:p>
          <a:p>
            <a:endParaRPr lang="en-GB" sz="1200" dirty="0">
              <a:latin typeface="Arial"/>
              <a:cs typeface="Arial"/>
            </a:endParaRPr>
          </a:p>
          <a:p>
            <a:r>
              <a:rPr lang="en-GB" sz="1200" dirty="0">
                <a:latin typeface="Arial"/>
                <a:cs typeface="Arial"/>
              </a:rPr>
              <a:t>A total of 349 people provided responses. These comments have been grouped into key themes, which are summarised in the table on the next page with a </a:t>
            </a:r>
            <a:r>
              <a:rPr lang="en-GB" sz="1200">
                <a:latin typeface="Arial"/>
                <a:cs typeface="Arial"/>
              </a:rPr>
              <a:t>word </a:t>
            </a:r>
            <a:r>
              <a:rPr lang="en-GB" sz="1200" dirty="0">
                <a:latin typeface="Arial"/>
                <a:cs typeface="Arial"/>
              </a:rPr>
              <a:t>cloud included below as a summary. </a:t>
            </a:r>
          </a:p>
          <a:p>
            <a:endParaRPr lang="en-GB" sz="1200" dirty="0">
              <a:latin typeface="Arial"/>
              <a:cs typeface="Arial"/>
            </a:endParaRPr>
          </a:p>
          <a:p>
            <a:r>
              <a:rPr lang="en-GB" sz="1200" dirty="0">
                <a:latin typeface="Arial"/>
                <a:cs typeface="Arial"/>
              </a:rPr>
              <a:t>Examples of individual comments are included on the page after, with the full list available in the final </a:t>
            </a:r>
            <a:r>
              <a:rPr lang="en-GB" sz="1200">
                <a:latin typeface="Arial"/>
                <a:cs typeface="Arial"/>
              </a:rPr>
              <a:t>appendices</a:t>
            </a:r>
            <a:r>
              <a:rPr lang="en-GB" sz="1200" dirty="0">
                <a:latin typeface="Arial"/>
                <a:cs typeface="Arial"/>
              </a:rPr>
              <a:t> report. </a:t>
            </a:r>
            <a:endParaRPr lang="en-GB" sz="1200" dirty="0"/>
          </a:p>
          <a:p>
            <a:endParaRPr lang="en-GB" sz="1200" b="1" i="1" dirty="0"/>
          </a:p>
        </p:txBody>
      </p:sp>
      <p:pic>
        <p:nvPicPr>
          <p:cNvPr id="3" name="Picture 2" descr="Word cloud showing key themes raised by respondents, with larger words indicating more frequent mentions. The most prominent themes are advertising, activities, accessibility, safety, events and community, alongside access, inclusion, diversity, funding, information and support. Smaller themes include carnival, youth, children, venues, tickets, spaces and affordability.">
            <a:extLst>
              <a:ext uri="{FF2B5EF4-FFF2-40B4-BE49-F238E27FC236}">
                <a16:creationId xmlns:a16="http://schemas.microsoft.com/office/drawing/2014/main" id="{1F4EE44E-924C-EC77-04D9-28C4565B2C88}"/>
              </a:ext>
            </a:extLst>
          </p:cNvPr>
          <p:cNvPicPr>
            <a:picLocks noChangeAspect="1"/>
          </p:cNvPicPr>
          <p:nvPr/>
        </p:nvPicPr>
        <p:blipFill>
          <a:blip r:embed="rId2"/>
          <a:stretch>
            <a:fillRect/>
          </a:stretch>
        </p:blipFill>
        <p:spPr>
          <a:xfrm>
            <a:off x="862091" y="2659330"/>
            <a:ext cx="7419818" cy="2580674"/>
          </a:xfrm>
          <a:prstGeom prst="rect">
            <a:avLst/>
          </a:prstGeom>
        </p:spPr>
      </p:pic>
    </p:spTree>
    <p:extLst>
      <p:ext uri="{BB962C8B-B14F-4D97-AF65-F5344CB8AC3E}">
        <p14:creationId xmlns:p14="http://schemas.microsoft.com/office/powerpoint/2010/main" val="20959216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4D97-617E-82A4-AC9B-5406983C2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65362C-EB3F-CF30-1D79-49596A0B6C84}"/>
              </a:ext>
            </a:extLst>
          </p:cNvPr>
          <p:cNvSpPr>
            <a:spLocks noGrp="1"/>
          </p:cNvSpPr>
          <p:nvPr>
            <p:ph type="title"/>
          </p:nvPr>
        </p:nvSpPr>
        <p:spPr>
          <a:xfrm>
            <a:off x="539391" y="196452"/>
            <a:ext cx="8208912" cy="1577556"/>
          </a:xfrm>
        </p:spPr>
        <p:txBody>
          <a:bodyPr/>
          <a:lstStyle/>
          <a:p>
            <a:r>
              <a:rPr lang="en-GB" dirty="0">
                <a:solidFill>
                  <a:srgbClr val="223982"/>
                </a:solidFill>
                <a:latin typeface="Arial"/>
                <a:cs typeface="Arial"/>
              </a:rPr>
              <a:t>Improving your experience of cultural activities</a:t>
            </a:r>
          </a:p>
        </p:txBody>
      </p:sp>
      <p:graphicFrame>
        <p:nvGraphicFramePr>
          <p:cNvPr id="3" name="Table 4">
            <a:extLst>
              <a:ext uri="{FF2B5EF4-FFF2-40B4-BE49-F238E27FC236}">
                <a16:creationId xmlns:a16="http://schemas.microsoft.com/office/drawing/2014/main" id="{D7030E01-7887-5712-9E40-233A53266261}"/>
              </a:ext>
            </a:extLst>
          </p:cNvPr>
          <p:cNvGraphicFramePr>
            <a:graphicFrameLocks noGrp="1"/>
          </p:cNvGraphicFramePr>
          <p:nvPr>
            <p:extLst>
              <p:ext uri="{D42A27DB-BD31-4B8C-83A1-F6EECF244321}">
                <p14:modId xmlns:p14="http://schemas.microsoft.com/office/powerpoint/2010/main" val="725954317"/>
              </p:ext>
            </p:extLst>
          </p:nvPr>
        </p:nvGraphicFramePr>
        <p:xfrm>
          <a:off x="740440" y="855407"/>
          <a:ext cx="7806813" cy="4797510"/>
        </p:xfrm>
        <a:graphic>
          <a:graphicData uri="http://schemas.openxmlformats.org/drawingml/2006/table">
            <a:tbl>
              <a:tblPr firstRow="1" bandRow="1">
                <a:tableStyleId>{3B4B98B0-60AC-42C2-AFA5-B58CD77FA1E5}</a:tableStyleId>
              </a:tblPr>
              <a:tblGrid>
                <a:gridCol w="6883231">
                  <a:extLst>
                    <a:ext uri="{9D8B030D-6E8A-4147-A177-3AD203B41FA5}">
                      <a16:colId xmlns:a16="http://schemas.microsoft.com/office/drawing/2014/main" val="581576678"/>
                    </a:ext>
                  </a:extLst>
                </a:gridCol>
                <a:gridCol w="923582">
                  <a:extLst>
                    <a:ext uri="{9D8B030D-6E8A-4147-A177-3AD203B41FA5}">
                      <a16:colId xmlns:a16="http://schemas.microsoft.com/office/drawing/2014/main" val="3592822719"/>
                    </a:ext>
                  </a:extLst>
                </a:gridCol>
              </a:tblGrid>
              <a:tr h="305774">
                <a:tc>
                  <a:txBody>
                    <a:bodyPr/>
                    <a:lstStyle/>
                    <a:p>
                      <a:pPr algn="ctr"/>
                      <a:r>
                        <a:rPr lang="en-GB" sz="1200" dirty="0"/>
                        <a:t>Theme</a:t>
                      </a:r>
                      <a:endParaRPr lang="en-GB" sz="1200" dirty="0">
                        <a:latin typeface="+mn-lt"/>
                        <a:cs typeface="Arial"/>
                      </a:endParaRPr>
                    </a:p>
                  </a:txBody>
                  <a:tcPr anchor="ctr"/>
                </a:tc>
                <a:tc>
                  <a:txBody>
                    <a:bodyPr/>
                    <a:lstStyle/>
                    <a:p>
                      <a:pPr algn="ctr"/>
                      <a:r>
                        <a:rPr lang="en-GB" sz="1200" dirty="0"/>
                        <a:t>Count</a:t>
                      </a:r>
                      <a:endParaRPr lang="en-GB" sz="1200" dirty="0">
                        <a:latin typeface="+mn-lt"/>
                        <a:cs typeface="Arial"/>
                      </a:endParaRPr>
                    </a:p>
                  </a:txBody>
                  <a:tcPr anchor="ctr"/>
                </a:tc>
                <a:extLst>
                  <a:ext uri="{0D108BD9-81ED-4DB2-BD59-A6C34878D82A}">
                    <a16:rowId xmlns:a16="http://schemas.microsoft.com/office/drawing/2014/main" val="730308061"/>
                  </a:ext>
                </a:extLst>
              </a:tr>
              <a:tr h="670894">
                <a:tc>
                  <a:txBody>
                    <a:bodyPr/>
                    <a:lstStyle/>
                    <a:p>
                      <a:pPr algn="ctr" fontAlgn="b">
                        <a:buNone/>
                      </a:pPr>
                      <a:r>
                        <a:rPr lang="en-GB" sz="1200" b="1" i="0" u="none" strike="noStrike" dirty="0">
                          <a:solidFill>
                            <a:srgbClr val="000000"/>
                          </a:solidFill>
                          <a:effectLst/>
                          <a:latin typeface="+mj-lt"/>
                        </a:rPr>
                        <a:t>Enhance Promotion and Accessibility of Cultural Activities: </a:t>
                      </a:r>
                      <a:r>
                        <a:rPr lang="en-GB" sz="1200" b="0" i="0" u="none" strike="noStrike" dirty="0">
                          <a:solidFill>
                            <a:srgbClr val="000000"/>
                          </a:solidFill>
                          <a:effectLst/>
                          <a:latin typeface="+mj-lt"/>
                        </a:rPr>
                        <a:t>Residents seek improved advertising, communication, and affordability of cultural events to increase awareness and participation across diverse groups including disabled, elderly, children, and low-income individuals.</a:t>
                      </a:r>
                    </a:p>
                  </a:txBody>
                  <a:tcPr marL="6350" marR="6350" marT="6350" marB="0" anchor="ctr"/>
                </a:tc>
                <a:tc>
                  <a:txBody>
                    <a:bodyPr/>
                    <a:lstStyle/>
                    <a:p>
                      <a:pPr algn="ctr" fontAlgn="b">
                        <a:buNone/>
                      </a:pPr>
                      <a:r>
                        <a:rPr lang="en-GB" sz="1200" b="0" i="0" u="none" strike="noStrike" dirty="0">
                          <a:solidFill>
                            <a:srgbClr val="000000"/>
                          </a:solidFill>
                          <a:effectLst/>
                          <a:latin typeface="+mj-lt"/>
                        </a:rPr>
                        <a:t>165</a:t>
                      </a:r>
                    </a:p>
                  </a:txBody>
                  <a:tcPr marL="6350" marR="6350" marT="6350" marB="0" anchor="ctr"/>
                </a:tc>
                <a:extLst>
                  <a:ext uri="{0D108BD9-81ED-4DB2-BD59-A6C34878D82A}">
                    <a16:rowId xmlns:a16="http://schemas.microsoft.com/office/drawing/2014/main" val="2032888938"/>
                  </a:ext>
                </a:extLst>
              </a:tr>
              <a:tr h="670894">
                <a:tc>
                  <a:txBody>
                    <a:bodyPr/>
                    <a:lstStyle/>
                    <a:p>
                      <a:pPr algn="ctr" fontAlgn="b">
                        <a:buNone/>
                      </a:pPr>
                      <a:r>
                        <a:rPr lang="en-GB" sz="1200" b="1" i="0" u="none" strike="noStrike" dirty="0">
                          <a:solidFill>
                            <a:srgbClr val="000000"/>
                          </a:solidFill>
                          <a:effectLst/>
                          <a:latin typeface="+mj-lt"/>
                        </a:rPr>
                        <a:t>Expand and Diversify Cultural Events and Use of Public Spaces: </a:t>
                      </a:r>
                      <a:r>
                        <a:rPr lang="en-GB" sz="1200" b="0" i="0" u="none" strike="noStrike" dirty="0">
                          <a:solidFill>
                            <a:srgbClr val="000000"/>
                          </a:solidFill>
                          <a:effectLst/>
                          <a:latin typeface="+mj-lt"/>
                        </a:rPr>
                        <a:t>There is call for a wider variety of cultural events such as concerts, festivals, theatre, film, and markets, utilising outdoor and public spaces including parks, streets, and vacant buildings for inclusive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94</a:t>
                      </a:r>
                    </a:p>
                  </a:txBody>
                  <a:tcPr marL="6350" marR="6350" marT="6350" marB="0" anchor="ctr"/>
                </a:tc>
                <a:extLst>
                  <a:ext uri="{0D108BD9-81ED-4DB2-BD59-A6C34878D82A}">
                    <a16:rowId xmlns:a16="http://schemas.microsoft.com/office/drawing/2014/main" val="2623835808"/>
                  </a:ext>
                </a:extLst>
              </a:tr>
              <a:tr h="670894">
                <a:tc>
                  <a:txBody>
                    <a:bodyPr/>
                    <a:lstStyle/>
                    <a:p>
                      <a:pPr algn="ctr" fontAlgn="b">
                        <a:buNone/>
                      </a:pPr>
                      <a:r>
                        <a:rPr lang="en-GB" sz="1200" b="1" i="0" u="none" strike="noStrike" dirty="0">
                          <a:solidFill>
                            <a:srgbClr val="000000"/>
                          </a:solidFill>
                          <a:effectLst/>
                          <a:latin typeface="+mj-lt"/>
                        </a:rPr>
                        <a:t>Support and Invest in Local Artists, Cultural Venues, and Heritage: </a:t>
                      </a:r>
                      <a:r>
                        <a:rPr lang="en-GB" sz="1200" b="0" i="0" u="none" strike="noStrike" dirty="0">
                          <a:solidFill>
                            <a:srgbClr val="000000"/>
                          </a:solidFill>
                          <a:effectLst/>
                          <a:latin typeface="+mj-lt"/>
                        </a:rPr>
                        <a:t>Funding, grants, mentorship, and infrastructure improvements are called for to strengthen local artists and venues, alongside investment in historic buildings and collections to preserve local history and culture.</a:t>
                      </a:r>
                    </a:p>
                  </a:txBody>
                  <a:tcPr marL="6350" marR="6350" marT="6350" marB="0" anchor="ctr"/>
                </a:tc>
                <a:tc>
                  <a:txBody>
                    <a:bodyPr/>
                    <a:lstStyle/>
                    <a:p>
                      <a:pPr algn="ctr" fontAlgn="b">
                        <a:buNone/>
                      </a:pPr>
                      <a:r>
                        <a:rPr lang="en-GB" sz="1200" b="0" i="0" u="none" strike="noStrike" dirty="0">
                          <a:solidFill>
                            <a:srgbClr val="000000"/>
                          </a:solidFill>
                          <a:effectLst/>
                          <a:latin typeface="+mj-lt"/>
                        </a:rPr>
                        <a:t>57</a:t>
                      </a:r>
                    </a:p>
                  </a:txBody>
                  <a:tcPr marL="6350" marR="6350" marT="6350" marB="0" anchor="ctr"/>
                </a:tc>
                <a:extLst>
                  <a:ext uri="{0D108BD9-81ED-4DB2-BD59-A6C34878D82A}">
                    <a16:rowId xmlns:a16="http://schemas.microsoft.com/office/drawing/2014/main" val="233374309"/>
                  </a:ext>
                </a:extLst>
              </a:tr>
              <a:tr h="670894">
                <a:tc>
                  <a:txBody>
                    <a:bodyPr/>
                    <a:lstStyle/>
                    <a:p>
                      <a:pPr algn="ctr" fontAlgn="b">
                        <a:buNone/>
                      </a:pPr>
                      <a:r>
                        <a:rPr lang="en-GB" sz="1200" b="1" i="0" u="none" strike="noStrike" dirty="0">
                          <a:solidFill>
                            <a:srgbClr val="000000"/>
                          </a:solidFill>
                          <a:effectLst/>
                          <a:latin typeface="+mj-lt"/>
                        </a:rPr>
                        <a:t>Improve Safety and Cleanliness: </a:t>
                      </a:r>
                      <a:r>
                        <a:rPr lang="en-GB" sz="1200" b="0" i="0" u="none" strike="noStrike" dirty="0">
                          <a:solidFill>
                            <a:srgbClr val="000000"/>
                          </a:solidFill>
                          <a:effectLst/>
                          <a:latin typeface="+mj-lt"/>
                        </a:rPr>
                        <a:t>Enhanced lighting, police presence, CCTV, cleanliness, and overall safety to create a better environment for cultural participation.</a:t>
                      </a:r>
                    </a:p>
                  </a:txBody>
                  <a:tcPr marL="6350" marR="6350" marT="6350" marB="0" anchor="ctr"/>
                </a:tc>
                <a:tc>
                  <a:txBody>
                    <a:bodyPr/>
                    <a:lstStyle/>
                    <a:p>
                      <a:pPr algn="ctr" fontAlgn="b">
                        <a:buNone/>
                      </a:pPr>
                      <a:r>
                        <a:rPr lang="en-GB" sz="1200" b="0" i="0" u="none" strike="noStrike" dirty="0">
                          <a:solidFill>
                            <a:srgbClr val="000000"/>
                          </a:solidFill>
                          <a:effectLst/>
                          <a:latin typeface="+mj-lt"/>
                        </a:rPr>
                        <a:t>26</a:t>
                      </a:r>
                    </a:p>
                  </a:txBody>
                  <a:tcPr marL="6350" marR="6350" marT="6350" marB="0" anchor="ctr"/>
                </a:tc>
                <a:extLst>
                  <a:ext uri="{0D108BD9-81ED-4DB2-BD59-A6C34878D82A}">
                    <a16:rowId xmlns:a16="http://schemas.microsoft.com/office/drawing/2014/main" val="1325692564"/>
                  </a:ext>
                </a:extLst>
              </a:tr>
              <a:tr h="670894">
                <a:tc>
                  <a:txBody>
                    <a:bodyPr/>
                    <a:lstStyle/>
                    <a:p>
                      <a:pPr algn="ctr" fontAlgn="b">
                        <a:buNone/>
                      </a:pPr>
                      <a:r>
                        <a:rPr lang="en-GB" sz="1200" b="1" i="0" u="none" strike="noStrike" dirty="0">
                          <a:solidFill>
                            <a:srgbClr val="000000"/>
                          </a:solidFill>
                          <a:effectLst/>
                          <a:latin typeface="+mj-lt"/>
                        </a:rPr>
                        <a:t>Manage Large Cultural Events and Address Community Concerns: </a:t>
                      </a:r>
                      <a:r>
                        <a:rPr lang="en-GB" sz="1200" b="0" i="0" u="none" strike="noStrike" dirty="0">
                          <a:solidFill>
                            <a:srgbClr val="000000"/>
                          </a:solidFill>
                          <a:effectLst/>
                          <a:latin typeface="+mj-lt"/>
                        </a:rPr>
                        <a:t>Large events require better management, possible relocation or size reduction, and mitigation of noise, environmental, and transport disruptions, with some opposition to high cultural spending and event impacts.</a:t>
                      </a:r>
                    </a:p>
                  </a:txBody>
                  <a:tcPr marL="6350" marR="6350" marT="6350" marB="0" anchor="ctr"/>
                </a:tc>
                <a:tc>
                  <a:txBody>
                    <a:bodyPr/>
                    <a:lstStyle/>
                    <a:p>
                      <a:pPr algn="ctr" fontAlgn="b">
                        <a:buNone/>
                      </a:pPr>
                      <a:r>
                        <a:rPr lang="en-GB" sz="1200" b="0" i="0" u="none" strike="noStrike" dirty="0">
                          <a:solidFill>
                            <a:srgbClr val="000000"/>
                          </a:solidFill>
                          <a:effectLst/>
                          <a:latin typeface="+mj-lt"/>
                        </a:rPr>
                        <a:t>23</a:t>
                      </a:r>
                    </a:p>
                  </a:txBody>
                  <a:tcPr marL="6350" marR="6350" marT="6350" marB="0" anchor="ctr"/>
                </a:tc>
                <a:extLst>
                  <a:ext uri="{0D108BD9-81ED-4DB2-BD59-A6C34878D82A}">
                    <a16:rowId xmlns:a16="http://schemas.microsoft.com/office/drawing/2014/main" val="2629119863"/>
                  </a:ext>
                </a:extLst>
              </a:tr>
              <a:tr h="466372">
                <a:tc>
                  <a:txBody>
                    <a:bodyPr/>
                    <a:lstStyle/>
                    <a:p>
                      <a:pPr algn="ctr" fontAlgn="b">
                        <a:buNone/>
                      </a:pPr>
                      <a:r>
                        <a:rPr lang="en-GB" sz="1200" b="1" i="0" u="none" strike="noStrike" dirty="0">
                          <a:solidFill>
                            <a:srgbClr val="000000"/>
                          </a:solidFill>
                          <a:effectLst/>
                          <a:latin typeface="+mj-lt"/>
                        </a:rPr>
                        <a:t>Neutral or Unclear Views on Cultural Activities: </a:t>
                      </a:r>
                      <a:r>
                        <a:rPr lang="en-GB" sz="1200" b="0" i="0" u="none" strike="noStrike" dirty="0">
                          <a:solidFill>
                            <a:srgbClr val="000000"/>
                          </a:solidFill>
                          <a:effectLst/>
                          <a:latin typeface="+mj-lt"/>
                        </a:rPr>
                        <a:t>Including some respondents who think the Council should not spend in this are.</a:t>
                      </a:r>
                    </a:p>
                  </a:txBody>
                  <a:tcPr marL="6350" marR="6350" marT="6350" marB="0" anchor="ctr"/>
                </a:tc>
                <a:tc>
                  <a:txBody>
                    <a:bodyPr/>
                    <a:lstStyle/>
                    <a:p>
                      <a:pPr algn="ctr" fontAlgn="b">
                        <a:buNone/>
                      </a:pPr>
                      <a:r>
                        <a:rPr lang="en-GB" sz="1200" b="0" i="0" u="none" strike="noStrike" dirty="0">
                          <a:solidFill>
                            <a:srgbClr val="000000"/>
                          </a:solidFill>
                          <a:effectLst/>
                          <a:latin typeface="+mj-lt"/>
                        </a:rPr>
                        <a:t>17</a:t>
                      </a:r>
                    </a:p>
                  </a:txBody>
                  <a:tcPr marL="6350" marR="6350" marT="6350" marB="0" anchor="ctr"/>
                </a:tc>
                <a:extLst>
                  <a:ext uri="{0D108BD9-81ED-4DB2-BD59-A6C34878D82A}">
                    <a16:rowId xmlns:a16="http://schemas.microsoft.com/office/drawing/2014/main" val="3104980702"/>
                  </a:ext>
                </a:extLst>
              </a:tr>
              <a:tr h="670894">
                <a:tc>
                  <a:txBody>
                    <a:bodyPr/>
                    <a:lstStyle/>
                    <a:p>
                      <a:pPr algn="ctr" fontAlgn="b">
                        <a:buNone/>
                      </a:pPr>
                      <a:r>
                        <a:rPr lang="en-GB" sz="1200" b="1" i="0" u="none" strike="noStrike" dirty="0">
                          <a:solidFill>
                            <a:srgbClr val="000000"/>
                          </a:solidFill>
                          <a:effectLst/>
                          <a:latin typeface="+mj-lt"/>
                        </a:rPr>
                        <a:t>Improve Community Engagement: </a:t>
                      </a:r>
                      <a:r>
                        <a:rPr lang="en-GB" sz="1200" b="0" i="0" u="none" strike="noStrike" dirty="0">
                          <a:solidFill>
                            <a:srgbClr val="000000"/>
                          </a:solidFill>
                          <a:effectLst/>
                          <a:latin typeface="+mj-lt"/>
                        </a:rPr>
                        <a:t>Better coordination with local groups are essential to create a safe, welcoming, and socially cohesive environment for cultural participation.</a:t>
                      </a:r>
                    </a:p>
                  </a:txBody>
                  <a:tcPr marL="6350" marR="6350" marT="6350" marB="0" anchor="ctr"/>
                </a:tc>
                <a:tc>
                  <a:txBody>
                    <a:bodyPr/>
                    <a:lstStyle/>
                    <a:p>
                      <a:pPr algn="ctr" fontAlgn="b">
                        <a:buNone/>
                      </a:pPr>
                      <a:r>
                        <a:rPr lang="en-GB" sz="1200" b="0" i="0" u="none" strike="noStrike" dirty="0">
                          <a:solidFill>
                            <a:srgbClr val="000000"/>
                          </a:solidFill>
                          <a:effectLst/>
                          <a:latin typeface="+mj-lt"/>
                        </a:rPr>
                        <a:t>9</a:t>
                      </a:r>
                    </a:p>
                  </a:txBody>
                  <a:tcPr marL="6350" marR="6350" marT="6350" marB="0" anchor="ctr"/>
                </a:tc>
                <a:extLst>
                  <a:ext uri="{0D108BD9-81ED-4DB2-BD59-A6C34878D82A}">
                    <a16:rowId xmlns:a16="http://schemas.microsoft.com/office/drawing/2014/main" val="3853365090"/>
                  </a:ext>
                </a:extLst>
              </a:tr>
            </a:tbl>
          </a:graphicData>
        </a:graphic>
      </p:graphicFrame>
    </p:spTree>
    <p:extLst>
      <p:ext uri="{BB962C8B-B14F-4D97-AF65-F5344CB8AC3E}">
        <p14:creationId xmlns:p14="http://schemas.microsoft.com/office/powerpoint/2010/main" val="21128640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572D9-5409-8DB8-4A54-BADE5AC6E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F6F31-3929-78CD-4C18-2B5636D91A1F}"/>
              </a:ext>
            </a:extLst>
          </p:cNvPr>
          <p:cNvSpPr>
            <a:spLocks noGrp="1"/>
          </p:cNvSpPr>
          <p:nvPr>
            <p:ph type="title"/>
          </p:nvPr>
        </p:nvSpPr>
        <p:spPr>
          <a:xfrm>
            <a:off x="419878" y="229555"/>
            <a:ext cx="8112122" cy="524946"/>
          </a:xfrm>
        </p:spPr>
        <p:txBody>
          <a:bodyPr/>
          <a:lstStyle/>
          <a:p>
            <a:r>
              <a:rPr lang="en-GB" dirty="0">
                <a:solidFill>
                  <a:srgbClr val="223982"/>
                </a:solidFill>
                <a:latin typeface="Arial"/>
                <a:cs typeface="Arial"/>
              </a:rPr>
              <a:t>Improving your experience of cultural activities</a:t>
            </a:r>
          </a:p>
        </p:txBody>
      </p:sp>
      <p:sp>
        <p:nvSpPr>
          <p:cNvPr id="5" name="TextBox 4">
            <a:extLst>
              <a:ext uri="{FF2B5EF4-FFF2-40B4-BE49-F238E27FC236}">
                <a16:creationId xmlns:a16="http://schemas.microsoft.com/office/drawing/2014/main" id="{180257A0-62FF-AA53-C682-5D728BB8B85B}"/>
              </a:ext>
            </a:extLst>
          </p:cNvPr>
          <p:cNvSpPr txBox="1"/>
          <p:nvPr/>
        </p:nvSpPr>
        <p:spPr>
          <a:xfrm>
            <a:off x="91499" y="964470"/>
            <a:ext cx="3089902" cy="1200329"/>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“A comprehensive circular of forthcoming events and a centralised booking system for paying events.”</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Enhance Promotion and Accessibility of Cultural Activities</a:t>
            </a:r>
          </a:p>
        </p:txBody>
      </p:sp>
      <p:sp>
        <p:nvSpPr>
          <p:cNvPr id="15" name="TextBox 14">
            <a:extLst>
              <a:ext uri="{FF2B5EF4-FFF2-40B4-BE49-F238E27FC236}">
                <a16:creationId xmlns:a16="http://schemas.microsoft.com/office/drawing/2014/main" id="{1067FA10-0539-8FB2-3C49-0B4133EF6B82}"/>
              </a:ext>
            </a:extLst>
          </p:cNvPr>
          <p:cNvSpPr txBox="1"/>
          <p:nvPr/>
        </p:nvSpPr>
        <p:spPr>
          <a:xfrm>
            <a:off x="279593" y="2708044"/>
            <a:ext cx="3089902" cy="1384995"/>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“My experience would improve if there were more cultural opportunities designed for young people and families to enjoy together.”</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Expand and Diversify Cultural Events and Use of Public Spaces</a:t>
            </a:r>
          </a:p>
        </p:txBody>
      </p:sp>
      <p:sp>
        <p:nvSpPr>
          <p:cNvPr id="7" name="TextBox 6">
            <a:extLst>
              <a:ext uri="{FF2B5EF4-FFF2-40B4-BE49-F238E27FC236}">
                <a16:creationId xmlns:a16="http://schemas.microsoft.com/office/drawing/2014/main" id="{929453C8-86F5-AC8D-ABB2-5D7304BB3F83}"/>
              </a:ext>
            </a:extLst>
          </p:cNvPr>
          <p:cNvSpPr txBox="1"/>
          <p:nvPr/>
        </p:nvSpPr>
        <p:spPr>
          <a:xfrm>
            <a:off x="547326" y="4739369"/>
            <a:ext cx="3928613" cy="1384995"/>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“The Council should promote the activity of the excellent museums it owns and manages, but they barely even get signposted on the high street or feature in the RBKC comms.”</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Support and Invest in Local Artists, Cultural Venues, and Heritage</a:t>
            </a:r>
          </a:p>
        </p:txBody>
      </p:sp>
      <p:sp>
        <p:nvSpPr>
          <p:cNvPr id="16" name="TextBox 15">
            <a:extLst>
              <a:ext uri="{FF2B5EF4-FFF2-40B4-BE49-F238E27FC236}">
                <a16:creationId xmlns:a16="http://schemas.microsoft.com/office/drawing/2014/main" id="{56AFB7B3-693E-187E-CDDC-B285DD393433}"/>
              </a:ext>
            </a:extLst>
          </p:cNvPr>
          <p:cNvSpPr txBox="1"/>
          <p:nvPr/>
        </p:nvSpPr>
        <p:spPr>
          <a:xfrm>
            <a:off x="3262882" y="946432"/>
            <a:ext cx="5494914" cy="830997"/>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“Good security around the night time economy - better street lighting, especially around the Westway.”</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Improve Safety and Cleanliness</a:t>
            </a:r>
          </a:p>
        </p:txBody>
      </p:sp>
      <p:sp>
        <p:nvSpPr>
          <p:cNvPr id="14" name="TextBox 13">
            <a:extLst>
              <a:ext uri="{FF2B5EF4-FFF2-40B4-BE49-F238E27FC236}">
                <a16:creationId xmlns:a16="http://schemas.microsoft.com/office/drawing/2014/main" id="{A72952B6-0F6B-058F-179B-7956EB65C14F}"/>
              </a:ext>
            </a:extLst>
          </p:cNvPr>
          <p:cNvSpPr txBox="1"/>
          <p:nvPr/>
        </p:nvSpPr>
        <p:spPr>
          <a:xfrm>
            <a:off x="5667894" y="2222324"/>
            <a:ext cx="3089902" cy="1938992"/>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“Move carnival to an appropriate and manageable location without forcing local residents to suffer. We’re all paying council tax and have the right to a peaceful and safe environment and public transport access that is blocked during carnival.</a:t>
            </a:r>
            <a:r>
              <a:rPr lang="en-GB" sz="1200" b="1" i="1" dirty="0">
                <a:solidFill>
                  <a:srgbClr val="135D94"/>
                </a:solidFill>
                <a:effectLst/>
                <a:latin typeface="Arial" panose="020B0604020202020204" pitchFamily="34" charset="0"/>
                <a:ea typeface="Calibri" panose="020F0502020204030204" pitchFamily="34" charset="0"/>
                <a:cs typeface="Times New Roman" panose="02020603050405020304" pitchFamily="18" charset="0"/>
              </a:rPr>
              <a:t>”</a:t>
            </a:r>
          </a:p>
          <a:p>
            <a:pPr algn="ctr" fontAlgn="b"/>
            <a:endParaRPr lang="en-GB" sz="1200" b="1" i="1" dirty="0">
              <a:solidFill>
                <a:srgbClr val="135D94"/>
              </a:solidFill>
              <a:cs typeface="Times New Roman" panose="02020603050405020304" pitchFamily="18" charset="0"/>
            </a:endParaRPr>
          </a:p>
          <a:p>
            <a:pPr algn="ctr" fontAlgn="b"/>
            <a:r>
              <a:rPr lang="en-GB" sz="1200" b="1" i="1" dirty="0">
                <a:solidFill>
                  <a:schemeClr val="bg1">
                    <a:lumMod val="50000"/>
                  </a:schemeClr>
                </a:solidFill>
                <a:latin typeface="Arial"/>
                <a:cs typeface="Arial"/>
              </a:rPr>
              <a:t>Manage Large Cultural Events and Address Community Concerns</a:t>
            </a:r>
          </a:p>
        </p:txBody>
      </p:sp>
      <p:sp>
        <p:nvSpPr>
          <p:cNvPr id="6" name="TextBox 5">
            <a:extLst>
              <a:ext uri="{FF2B5EF4-FFF2-40B4-BE49-F238E27FC236}">
                <a16:creationId xmlns:a16="http://schemas.microsoft.com/office/drawing/2014/main" id="{92E0DF53-AB25-8036-922D-775482D47EB7}"/>
              </a:ext>
            </a:extLst>
          </p:cNvPr>
          <p:cNvSpPr txBox="1"/>
          <p:nvPr/>
        </p:nvSpPr>
        <p:spPr>
          <a:xfrm>
            <a:off x="5246189" y="4831701"/>
            <a:ext cx="3089902" cy="1200329"/>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“Find volunteers closely involved with the council. Let them outreach cultural spaces or events for direct feedback with the authorities.”</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Improve Community Engagement</a:t>
            </a:r>
          </a:p>
        </p:txBody>
      </p:sp>
      <p:pic>
        <p:nvPicPr>
          <p:cNvPr id="3" name="Picture 4">
            <a:extLst>
              <a:ext uri="{FF2B5EF4-FFF2-40B4-BE49-F238E27FC236}">
                <a16:creationId xmlns:a16="http://schemas.microsoft.com/office/drawing/2014/main" id="{0CA08CC7-092E-EAD1-D0DA-02524DFB2733}"/>
              </a:ext>
              <a:ext uri="{C183D7F6-B498-43B3-948B-1728B52AA6E4}">
                <adec:decorative xmlns:adec="http://schemas.microsoft.com/office/drawing/2017/decorative" val="1"/>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3557588" y="2348274"/>
            <a:ext cx="2028825" cy="1847850"/>
          </a:xfrm>
          <a:prstGeom prst="rect">
            <a:avLst/>
          </a:prstGeom>
        </p:spPr>
      </p:pic>
    </p:spTree>
    <p:extLst>
      <p:ext uri="{BB962C8B-B14F-4D97-AF65-F5344CB8AC3E}">
        <p14:creationId xmlns:p14="http://schemas.microsoft.com/office/powerpoint/2010/main" val="24068967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1D724-4509-923A-BDB0-5E8C361D7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BEEF7-5A19-0961-10AF-40E3D2379A3E}"/>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Views on culture</a:t>
            </a:r>
          </a:p>
        </p:txBody>
      </p:sp>
      <p:sp>
        <p:nvSpPr>
          <p:cNvPr id="3" name="TextBox 2">
            <a:extLst>
              <a:ext uri="{FF2B5EF4-FFF2-40B4-BE49-F238E27FC236}">
                <a16:creationId xmlns:a16="http://schemas.microsoft.com/office/drawing/2014/main" id="{5FA942E7-A9CA-4128-D08B-84125413543B}"/>
              </a:ext>
            </a:extLst>
          </p:cNvPr>
          <p:cNvSpPr txBox="1"/>
          <p:nvPr/>
        </p:nvSpPr>
        <p:spPr>
          <a:xfrm>
            <a:off x="530942" y="691163"/>
            <a:ext cx="8009544" cy="5632311"/>
          </a:xfrm>
          <a:prstGeom prst="rect">
            <a:avLst/>
          </a:prstGeom>
          <a:noFill/>
        </p:spPr>
        <p:txBody>
          <a:bodyPr wrap="square" lIns="91440" tIns="45720" rIns="91440" bIns="45720" anchor="t">
            <a:spAutoFit/>
          </a:bodyPr>
          <a:lstStyle/>
          <a:p>
            <a:r>
              <a:rPr lang="en-GB" sz="1200" dirty="0">
                <a:latin typeface="Arial"/>
                <a:cs typeface="Arial"/>
              </a:rPr>
              <a:t>Respondents were asked how far they agreed or disagreed with a series of statements on cultural activities. </a:t>
            </a:r>
          </a:p>
          <a:p>
            <a:endParaRPr lang="en-GB" sz="1200" dirty="0">
              <a:latin typeface="Arial"/>
              <a:cs typeface="Arial"/>
            </a:endParaRPr>
          </a:p>
          <a:p>
            <a:r>
              <a:rPr lang="en-GB" sz="1200" dirty="0">
                <a:latin typeface="Arial"/>
                <a:cs typeface="Arial"/>
              </a:rPr>
              <a:t>The highest levels of agreement are for the statements:</a:t>
            </a:r>
          </a:p>
          <a:p>
            <a:pPr marL="171450" indent="-171450">
              <a:buFont typeface="Arial" panose="020B0604020202020204" pitchFamily="34" charset="0"/>
              <a:buChar char="•"/>
            </a:pPr>
            <a:r>
              <a:rPr lang="en-GB" sz="1200" dirty="0">
                <a:latin typeface="Arial"/>
                <a:cs typeface="Arial"/>
              </a:rPr>
              <a:t>I believe cultural activities should be encouraged by the Council, with 55 per cent strongly agreeing and 28 per cent agreeing</a:t>
            </a:r>
          </a:p>
          <a:p>
            <a:pPr marL="171450" indent="-171450">
              <a:buFont typeface="Arial" panose="020B0604020202020204" pitchFamily="34" charset="0"/>
              <a:buChar char="•"/>
            </a:pPr>
            <a:r>
              <a:rPr lang="en-GB" sz="1200" dirty="0">
                <a:latin typeface="Arial"/>
                <a:cs typeface="Arial"/>
              </a:rPr>
              <a:t>Culture in the borough adds enjoyment to my life, 49 per cent strongly agree and 36 per cent agree</a:t>
            </a:r>
          </a:p>
          <a:p>
            <a:pPr marL="171450" indent="-171450">
              <a:buFont typeface="Arial" panose="020B0604020202020204" pitchFamily="34" charset="0"/>
              <a:buChar char="•"/>
            </a:pPr>
            <a:r>
              <a:rPr lang="en-GB" sz="1200" dirty="0">
                <a:latin typeface="Arial"/>
                <a:cs typeface="Arial"/>
              </a:rPr>
              <a:t>Cultural activities enable me to learn and broaden my horizons, 45 per cent strongly agree and 34 per cent agree Cultural activities in the borough are an important part of my life, 43 per cent strongly agree and 34 per cent agree</a:t>
            </a:r>
          </a:p>
          <a:p>
            <a:endParaRPr lang="en-GB" sz="1200" dirty="0">
              <a:latin typeface="Arial"/>
              <a:cs typeface="Arial"/>
            </a:endParaRPr>
          </a:p>
          <a:p>
            <a:r>
              <a:rPr lang="en-GB" sz="1200" dirty="0">
                <a:latin typeface="Arial"/>
                <a:cs typeface="Arial"/>
              </a:rPr>
              <a:t>Across the statements, between </a:t>
            </a:r>
            <a:r>
              <a:rPr lang="en-GB" sz="1200">
                <a:latin typeface="Arial"/>
                <a:cs typeface="Arial"/>
              </a:rPr>
              <a:t>nine </a:t>
            </a:r>
            <a:r>
              <a:rPr lang="en-GB" sz="1200" dirty="0">
                <a:latin typeface="Arial"/>
                <a:cs typeface="Arial"/>
              </a:rPr>
              <a:t>per cent and 25 per cent of respondents neither agree nor disagree and between </a:t>
            </a:r>
            <a:r>
              <a:rPr lang="en-GB" sz="1200">
                <a:latin typeface="Arial"/>
                <a:cs typeface="Arial"/>
              </a:rPr>
              <a:t>five </a:t>
            </a:r>
            <a:r>
              <a:rPr lang="en-GB" sz="1200" dirty="0">
                <a:latin typeface="Arial"/>
                <a:cs typeface="Arial"/>
              </a:rPr>
              <a:t>per cent and </a:t>
            </a:r>
            <a:r>
              <a:rPr lang="en-GB" sz="1200">
                <a:latin typeface="Arial"/>
                <a:cs typeface="Arial"/>
              </a:rPr>
              <a:t>nine </a:t>
            </a:r>
            <a:r>
              <a:rPr lang="en-GB" sz="1200" dirty="0">
                <a:latin typeface="Arial"/>
                <a:cs typeface="Arial"/>
              </a:rPr>
              <a:t>per cent disagree or strongly disagree. A graph with the full results can be found on the next page.</a:t>
            </a:r>
          </a:p>
          <a:p>
            <a:br>
              <a:rPr lang="en-GB" sz="1200" dirty="0"/>
            </a:br>
            <a:r>
              <a:rPr lang="en-GB" sz="1200" b="1" dirty="0">
                <a:latin typeface="Arial"/>
                <a:cs typeface="Arial"/>
              </a:rPr>
              <a:t>Demographic differences (these percentages are </a:t>
            </a:r>
            <a:r>
              <a:rPr lang="en-GB" sz="1200" b="1">
                <a:latin typeface="Arial"/>
                <a:cs typeface="Arial"/>
              </a:rPr>
              <a:t>strongly agree/agree</a:t>
            </a:r>
            <a:r>
              <a:rPr lang="en-GB" sz="1200" b="1" dirty="0">
                <a:latin typeface="Arial"/>
                <a:cs typeface="Arial"/>
              </a:rPr>
              <a:t> combined)</a:t>
            </a:r>
          </a:p>
          <a:p>
            <a:endParaRPr lang="en-GB" sz="1200" dirty="0"/>
          </a:p>
          <a:p>
            <a:r>
              <a:rPr lang="en-GB" sz="1200" dirty="0"/>
              <a:t>Demographic differences were identified across five of the statements. No differences were found by sex.</a:t>
            </a:r>
          </a:p>
          <a:p>
            <a:endParaRPr lang="en-GB" sz="1200" dirty="0"/>
          </a:p>
          <a:p>
            <a:r>
              <a:rPr lang="en-GB" sz="1200" b="1" dirty="0"/>
              <a:t>Location: </a:t>
            </a:r>
            <a:r>
              <a:rPr lang="en-GB" sz="1200" dirty="0"/>
              <a:t>Respondents living in the north and centre were more likely than those in the south to agree that cultural activities are an important part of their life (north 78 per cent, centre 77 per cent, south 69 per cent) and that they enjoy the variety of cultural activities in the borough (north 74 per cent, centre 77 per cent, south 63 per cent).</a:t>
            </a:r>
          </a:p>
          <a:p>
            <a:endParaRPr lang="en-GB" sz="1200" dirty="0"/>
          </a:p>
          <a:p>
            <a:r>
              <a:rPr lang="en-GB" sz="1200" b="1" dirty="0"/>
              <a:t>Ethnicity: </a:t>
            </a:r>
            <a:r>
              <a:rPr lang="en-GB" sz="1200" dirty="0"/>
              <a:t>Ethnically </a:t>
            </a:r>
            <a:r>
              <a:rPr lang="en-GB" sz="1200"/>
              <a:t>Diverse</a:t>
            </a:r>
            <a:r>
              <a:rPr lang="en-GB" sz="1200" dirty="0"/>
              <a:t> respondents were more likely than White respondents to agree that cultural activities should be encouraged by the Council (93 per cent compared with 81 per cent), that cultural activities enable them to engage with new people (83 per cent compared with 61 per cent), and that cultural activities enable them to learn and broaden their horizons (89 per cent compared with 77 per cent).</a:t>
            </a:r>
          </a:p>
          <a:p>
            <a:endParaRPr lang="en-GB" sz="1200" dirty="0"/>
          </a:p>
          <a:p>
            <a:r>
              <a:rPr lang="en-GB" sz="1200" b="1" dirty="0"/>
              <a:t>Age: </a:t>
            </a:r>
            <a:r>
              <a:rPr lang="en-GB" sz="1200" dirty="0"/>
              <a:t>Respondents under the age of 60 were more likely than those aged 60 and over to agree that cultural activities 	enable them to engage with new people (72 per cent compared with 60 per cent) and to learn and 	broaden their	horizons (84 per cent compared with 76 per cent).</a:t>
            </a:r>
          </a:p>
        </p:txBody>
      </p:sp>
    </p:spTree>
    <p:extLst>
      <p:ext uri="{BB962C8B-B14F-4D97-AF65-F5344CB8AC3E}">
        <p14:creationId xmlns:p14="http://schemas.microsoft.com/office/powerpoint/2010/main" val="22900315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E19-9E56-9840-9D97-59B22FBA1456}"/>
              </a:ext>
            </a:extLst>
          </p:cNvPr>
          <p:cNvSpPr>
            <a:spLocks noGrp="1"/>
          </p:cNvSpPr>
          <p:nvPr>
            <p:ph type="title"/>
          </p:nvPr>
        </p:nvSpPr>
        <p:spPr>
          <a:xfrm>
            <a:off x="612000" y="360000"/>
            <a:ext cx="8216314" cy="720000"/>
          </a:xfrm>
        </p:spPr>
        <p:txBody>
          <a:bodyPr wrap="square" anchor="t">
            <a:normAutofit/>
          </a:bodyPr>
          <a:lstStyle/>
          <a:p>
            <a:pPr>
              <a:lnSpc>
                <a:spcPct val="90000"/>
              </a:lnSpc>
            </a:pPr>
            <a:r>
              <a:rPr lang="en-GB" dirty="0">
                <a:solidFill>
                  <a:srgbClr val="223982"/>
                </a:solidFill>
                <a:latin typeface="Arial"/>
                <a:cs typeface="Arial"/>
              </a:rPr>
              <a:t>Views on culture</a:t>
            </a:r>
          </a:p>
        </p:txBody>
      </p:sp>
      <p:sp>
        <p:nvSpPr>
          <p:cNvPr id="5" name="Rectangle 4">
            <a:extLst>
              <a:ext uri="{FF2B5EF4-FFF2-40B4-BE49-F238E27FC236}">
                <a16:creationId xmlns:a16="http://schemas.microsoft.com/office/drawing/2014/main" id="{5F1C2B56-F6EA-2123-499B-ED03A00E7F6C}"/>
              </a:ext>
              <a:ext uri="{C183D7F6-B498-43B3-948B-1728B52AA6E4}">
                <adec:decorative xmlns:adec="http://schemas.microsoft.com/office/drawing/2017/decorative" val="1"/>
              </a:ext>
            </a:extLst>
          </p:cNvPr>
          <p:cNvSpPr/>
          <p:nvPr/>
        </p:nvSpPr>
        <p:spPr bwMode="auto">
          <a:xfrm>
            <a:off x="290945" y="5766955"/>
            <a:ext cx="8728364" cy="9767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pic>
        <p:nvPicPr>
          <p:cNvPr id="9" name="Picture 8" descr="The image shows a horizontal stacked bar chart titled “How far do you agree or disagree that the Council should continue to facilitate cultural activities in the ways listed below?”. The chart presents survey responses as percentages, with the horizontal axis running from zero to one hundred per cent. Each bar represents a different way the Council might support cultural activities. Responses are divided into six categories: strongly agree, agree, neither agree nor disagree, disagree, strongly disagree, and not answered. The activities are listed vertically.&#10;The highest overall level of agreement is shown for using communications channels to promote events. Fifty‑two per cent of respondents strongly agree and thirty‑two per cent agree, giving a combined agreement of eighty‑four per cent. Ten per cent neither agree nor disagree, one per cent disagree, one per cent strongly disagree, and three per cent do not answer.&#10;Strong support is also shown for paying for additional street cleaning and security after large events. Forty‑two per cent strongly agree and thirty‑three per cent agree. Fourteen per cent neither agree nor disagree, five per cent disagree, four per cent strongly disagree, and two per cent do not answer.&#10;For markets and community events, thirty‑four per cent strongly agree and forty‑four per cent agree. Sixteen per cent neither agree nor disagree, one per cent disagree, and five per cent do not answer.&#10;More mixed views are shown for providing discounted rent to community partners. Thirty‑one per cent strongly agree and twenty‑eight per cent agree. A relatively high proportion, twenty‑six per cent, neither agree nor disagree. Eight per cent disagree, four per cent strongly disagree, and three per cent do not answer.&#10;For supporting businesses near events, thirty‑one per cent strongly agree and forty‑three per cent agree. Nineteen per cent neither agree nor disagree, three per cent disagree, one per cent strongly disagree, and three per cent do not answer.&#10;Planning decisions to facilitate al‑fresco dining also show majority agreement, with thirty per cent strongly agreeing and thirty‑six per cent agreeing. Nineteen per cent neither agree nor disagree, seven per cent disagree, four per cent strongly disagree, and four per cent do not answer.&#10;Lower, but still majority, agreement is shown for agreeing road closures for festivals. Twenty‑eight per cent strongly agree and thirty‑seven per cent agree. Eighteen per cent neither agree nor disagree, nine per cent disagree, seven per cent strongly disagree, and one per cent do not answer.&#10;The lowest overall agreement is for waiving charges and fees. Twenty‑seven per cent strongly agree and thirty‑one per cent agree. Twenty‑five per cent neither agree nor disagree, ten per cent disagree, five per cent strongly disagree, and two per cent do not answer.&#10;Overall, the chart shows strong support for the Council continuing to facilitate cultural activities, particularly through promotion, practical support around events, and enabling markets and community activities. More cautious or mixed views are evident for financial measures such as discounted rent and waiving charges, where neutrality and disagreement are more common.">
            <a:extLst>
              <a:ext uri="{FF2B5EF4-FFF2-40B4-BE49-F238E27FC236}">
                <a16:creationId xmlns:a16="http://schemas.microsoft.com/office/drawing/2014/main" id="{047561CE-B630-57F2-3EC8-794B23F639BF}"/>
              </a:ext>
            </a:extLst>
          </p:cNvPr>
          <p:cNvPicPr>
            <a:picLocks noChangeAspect="1"/>
          </p:cNvPicPr>
          <p:nvPr/>
        </p:nvPicPr>
        <p:blipFill>
          <a:blip r:embed="rId2"/>
          <a:stretch>
            <a:fillRect/>
          </a:stretch>
        </p:blipFill>
        <p:spPr>
          <a:xfrm>
            <a:off x="0" y="806482"/>
            <a:ext cx="9144000" cy="5245036"/>
          </a:xfrm>
          <a:prstGeom prst="rect">
            <a:avLst/>
          </a:prstGeom>
        </p:spPr>
      </p:pic>
      <p:sp>
        <p:nvSpPr>
          <p:cNvPr id="7" name="TextBox 6">
            <a:extLst>
              <a:ext uri="{FF2B5EF4-FFF2-40B4-BE49-F238E27FC236}">
                <a16:creationId xmlns:a16="http://schemas.microsoft.com/office/drawing/2014/main" id="{B4280821-A516-20D9-7BEC-0126260259B9}"/>
              </a:ext>
            </a:extLst>
          </p:cNvPr>
          <p:cNvSpPr txBox="1"/>
          <p:nvPr/>
        </p:nvSpPr>
        <p:spPr>
          <a:xfrm>
            <a:off x="3605777"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488 (all responses)</a:t>
            </a:r>
          </a:p>
        </p:txBody>
      </p:sp>
    </p:spTree>
    <p:extLst>
      <p:ext uri="{BB962C8B-B14F-4D97-AF65-F5344CB8AC3E}">
        <p14:creationId xmlns:p14="http://schemas.microsoft.com/office/powerpoint/2010/main" val="30678738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A2BBF-3B3B-062C-02C7-BE7AA12E9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CBA70-3ECB-8216-945C-D8039FDCC00B}"/>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Council’s role in facilitating cultural activities </a:t>
            </a:r>
          </a:p>
        </p:txBody>
      </p:sp>
      <p:sp>
        <p:nvSpPr>
          <p:cNvPr id="5" name="Rectangle 4">
            <a:extLst>
              <a:ext uri="{FF2B5EF4-FFF2-40B4-BE49-F238E27FC236}">
                <a16:creationId xmlns:a16="http://schemas.microsoft.com/office/drawing/2014/main" id="{9CD34610-3B20-91DE-DC5D-34821112C62D}"/>
              </a:ext>
              <a:ext uri="{C183D7F6-B498-43B3-948B-1728B52AA6E4}">
                <adec:decorative xmlns:adec="http://schemas.microsoft.com/office/drawing/2017/decorative" val="1"/>
              </a:ext>
            </a:extLst>
          </p:cNvPr>
          <p:cNvSpPr/>
          <p:nvPr/>
        </p:nvSpPr>
        <p:spPr bwMode="auto">
          <a:xfrm>
            <a:off x="235974" y="5584723"/>
            <a:ext cx="8721213" cy="11897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16A82DBF-B4CA-E04C-64F2-055D858D66E2}"/>
              </a:ext>
            </a:extLst>
          </p:cNvPr>
          <p:cNvSpPr txBox="1"/>
          <p:nvPr/>
        </p:nvSpPr>
        <p:spPr>
          <a:xfrm>
            <a:off x="530942" y="691163"/>
            <a:ext cx="8009544" cy="6186309"/>
          </a:xfrm>
          <a:prstGeom prst="rect">
            <a:avLst/>
          </a:prstGeom>
          <a:noFill/>
        </p:spPr>
        <p:txBody>
          <a:bodyPr wrap="square" lIns="91440" tIns="45720" rIns="91440" bIns="45720" anchor="t">
            <a:spAutoFit/>
          </a:bodyPr>
          <a:lstStyle/>
          <a:p>
            <a:r>
              <a:rPr lang="en-GB" sz="1200" dirty="0">
                <a:latin typeface="Arial"/>
                <a:cs typeface="Arial"/>
              </a:rPr>
              <a:t>Respondents were asked how far they agreed or disagreed that the Council should continue to facilitate cultural activities in certain ways. </a:t>
            </a:r>
          </a:p>
          <a:p>
            <a:endParaRPr lang="en-GB" sz="1200" dirty="0">
              <a:latin typeface="Arial"/>
              <a:cs typeface="Arial"/>
            </a:endParaRPr>
          </a:p>
          <a:p>
            <a:r>
              <a:rPr lang="en-GB" sz="1200" dirty="0">
                <a:latin typeface="Arial"/>
                <a:cs typeface="Arial"/>
              </a:rPr>
              <a:t>The highest levels of agreement are for the Council using its communications channels to promote events, with 52 per cent strongly agreeing and 32 per cent agreeing. This is followed by markets and community events (34 per cent strongly agree and 44 per cent agree), paying for additional street cleaning and security after large events (42 per cent strongly agree and 33 per cent agree), supporting businesses near events (31 per cent strongly agree and 43 per cent agree), and planning decisions to facilitate al‑fresco dining (30 per cent strongly agree and 36 per cent agree).</a:t>
            </a:r>
          </a:p>
          <a:p>
            <a:endParaRPr lang="en-GB" sz="1200" dirty="0">
              <a:latin typeface="Arial"/>
              <a:cs typeface="Arial"/>
            </a:endParaRPr>
          </a:p>
          <a:p>
            <a:r>
              <a:rPr lang="en-GB" sz="1200" dirty="0">
                <a:latin typeface="Arial"/>
                <a:cs typeface="Arial"/>
              </a:rPr>
              <a:t>Across the activities, between 10 per cent and 26 per cent of respondents neither agree nor disagree, and between </a:t>
            </a:r>
            <a:r>
              <a:rPr lang="en-GB" sz="1200">
                <a:latin typeface="Arial"/>
                <a:cs typeface="Arial"/>
              </a:rPr>
              <a:t>one</a:t>
            </a:r>
            <a:r>
              <a:rPr lang="en-GB" sz="1200" dirty="0">
                <a:latin typeface="Arial"/>
                <a:cs typeface="Arial"/>
              </a:rPr>
              <a:t> per cent and 10 per cent disagree or strongly disagree. A graph with the full results can be found on the next page.</a:t>
            </a:r>
          </a:p>
          <a:p>
            <a:br>
              <a:rPr lang="en-GB" sz="1200" dirty="0"/>
            </a:br>
            <a:r>
              <a:rPr lang="en-GB" sz="1200" b="1" dirty="0">
                <a:latin typeface="Arial"/>
                <a:cs typeface="Arial"/>
              </a:rPr>
              <a:t>Demographic differences (these percentages are </a:t>
            </a:r>
            <a:r>
              <a:rPr lang="en-GB" sz="1200" b="1">
                <a:latin typeface="Arial"/>
                <a:cs typeface="Arial"/>
              </a:rPr>
              <a:t>strongly </a:t>
            </a:r>
            <a:r>
              <a:rPr lang="en-GB" sz="1200" b="1" dirty="0">
                <a:latin typeface="Arial"/>
                <a:cs typeface="Arial"/>
              </a:rPr>
              <a:t>agree/agree combined)</a:t>
            </a:r>
          </a:p>
          <a:p>
            <a:endParaRPr lang="en-GB" sz="1200" dirty="0"/>
          </a:p>
          <a:p>
            <a:r>
              <a:rPr lang="en-GB" sz="1200" b="1" dirty="0"/>
              <a:t>Age: </a:t>
            </a:r>
            <a:r>
              <a:rPr lang="en-GB" sz="1200" dirty="0"/>
              <a:t>Respondents aged under 60 were more likely than those aged 60 and over to agree with several statements. This includes waiving charges and fees (61 per cent compared with 55 per cent), markets and community events (83 per cent compared with 73 per cent), supporting businesses near events (78 per cent compared with 69 per cent), and providing discounted rent to community partners (65 per cent compared with 54 per cent).</a:t>
            </a:r>
          </a:p>
          <a:p>
            <a:endParaRPr lang="en-GB" sz="1200" dirty="0"/>
          </a:p>
          <a:p>
            <a:r>
              <a:rPr lang="en-GB" sz="1200" b="1" dirty="0"/>
              <a:t>Ethnicity: </a:t>
            </a:r>
            <a:r>
              <a:rPr lang="en-GB" sz="1200" dirty="0"/>
              <a:t>Ethnically Diverse respondents were more likely than White respondents to agree that the Council should waive charges and fees (68 per cent compared with 55 per cent) and provide discounted rent to community partners (77 per cent compared with 54 per cent). They were also more likely to agree that the Council should use its communications channels to promote events (94 per cent compared with 81 per cent).</a:t>
            </a:r>
          </a:p>
          <a:p>
            <a:endParaRPr lang="en-GB" sz="1200" dirty="0"/>
          </a:p>
          <a:p>
            <a:r>
              <a:rPr lang="en-GB" sz="1200" b="1" dirty="0"/>
              <a:t>Location: </a:t>
            </a:r>
            <a:r>
              <a:rPr lang="en-GB" sz="1200" dirty="0"/>
              <a:t>Respondents living in the north were more likely than those in the centre and south to agree that the Council should provide discounted rent to community partners (68 per cent compared with 50 per cent in the centre and 55 per cent in the south). Those in the north were also more likely to agree with road closures for festivals (67 per cent compared with 63 per cent in the centre and 58 per cent in the south) and with paying for additional street cleaning and security after large events (80 per cent compared with 71 per cent in the centre and 69 per cent in the south).</a:t>
            </a:r>
          </a:p>
        </p:txBody>
      </p:sp>
    </p:spTree>
    <p:extLst>
      <p:ext uri="{BB962C8B-B14F-4D97-AF65-F5344CB8AC3E}">
        <p14:creationId xmlns:p14="http://schemas.microsoft.com/office/powerpoint/2010/main" val="5648487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41358-4B79-C09C-BDAF-264C97781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8B63A-0080-5340-C1FE-36BED5536C74}"/>
              </a:ext>
            </a:extLst>
          </p:cNvPr>
          <p:cNvSpPr>
            <a:spLocks noGrp="1"/>
          </p:cNvSpPr>
          <p:nvPr>
            <p:ph type="title"/>
          </p:nvPr>
        </p:nvSpPr>
        <p:spPr>
          <a:xfrm>
            <a:off x="612000" y="360000"/>
            <a:ext cx="8216314" cy="720000"/>
          </a:xfrm>
        </p:spPr>
        <p:txBody>
          <a:bodyPr wrap="square" anchor="t">
            <a:normAutofit/>
          </a:bodyPr>
          <a:lstStyle/>
          <a:p>
            <a:pPr>
              <a:lnSpc>
                <a:spcPct val="90000"/>
              </a:lnSpc>
            </a:pPr>
            <a:r>
              <a:rPr lang="en-GB" dirty="0">
                <a:solidFill>
                  <a:srgbClr val="223982"/>
                </a:solidFill>
                <a:latin typeface="Arial"/>
                <a:cs typeface="Arial"/>
              </a:rPr>
              <a:t>Council’s role in facilitating cultural activities </a:t>
            </a:r>
          </a:p>
        </p:txBody>
      </p:sp>
      <p:sp>
        <p:nvSpPr>
          <p:cNvPr id="5" name="Rectangle 4">
            <a:extLst>
              <a:ext uri="{FF2B5EF4-FFF2-40B4-BE49-F238E27FC236}">
                <a16:creationId xmlns:a16="http://schemas.microsoft.com/office/drawing/2014/main" id="{EBF30242-F4F3-954E-07CE-FE8AE1DA54B3}"/>
              </a:ext>
              <a:ext uri="{C183D7F6-B498-43B3-948B-1728B52AA6E4}">
                <adec:decorative xmlns:adec="http://schemas.microsoft.com/office/drawing/2017/decorative" val="1"/>
              </a:ext>
            </a:extLst>
          </p:cNvPr>
          <p:cNvSpPr/>
          <p:nvPr/>
        </p:nvSpPr>
        <p:spPr bwMode="auto">
          <a:xfrm>
            <a:off x="290945" y="5766955"/>
            <a:ext cx="8728364" cy="9767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pic>
        <p:nvPicPr>
          <p:cNvPr id="4" name="Picture 3" descr="The image shows a horizontal stacked bar chart titled “How far do you agree or disagree that the Council should continue to facilitate cultural activities in the ways listed below?”. The chart presents survey responses as percentages, with the horizontal axis running from zero to one hundred per cent. Each bar represents a different way the Council could support cultural activities. Responses are divided into six categories: strongly agree, agree, neither agree nor disagree, disagree, strongly disagree, and not answered.&#10;The strongest overall support is for using communications channels to promote events. Fifty‑two per cent of respondents strongly agree and thirty‑two per cent agree. Ten per cent neither agree nor disagree, one per cent disagree, one per cent strongly disagree, and three per cent do not answer.&#10;High levels of agreement are also shown for paying for additional street cleaning and security after large events. Forty‑two per cent strongly agree and thirty‑three per cent agree. Fourteen per cent neither agree nor disagree, five per cent disagree, four per cent strongly disagree, and two per cent do not answer.&#10;For markets and community events, thirty‑four per cent of respondents strongly agree and forty‑four per cent agree. Sixteen per cent neither agree nor disagree, one per cent disagree, and five per cent do not answer.&#10;Strong support is also evident for supporting businesses near events, with thirty‑one per cent strongly agreeing and forty‑three per cent agreeing. Nineteen per cent neither agree nor disagree, three per cent disagree, one per cent strongly disagree, and three per cent do not answer.&#10;More mixed views are expressed about providing discounted rent to community partners. Thirty‑one per cent strongly agree and twenty‑eight per cent agree. A comparatively high proportion, twenty‑six per cent, neither agree nor disagree. Eight per cent disagree, four per cent strongly disagree, and three per cent do not answer.&#10;For planning decisions to facilitate al‑fresco dining, thirty per cent strongly agree and thirty‑six per cent agree. Nineteen per cent neither agree nor disagree, seven per cent disagree, four per cent strongly disagree, and four per cent do not answer.&#10;Lower, but still majority, agreement is shown for agreeing road closures for festivals. Twenty‑eight per cent strongly agree and thirty‑seven per cent agree. Eighteen per cent neither agree nor disagree, nine per cent disagree, seven per cent strongly disagree, and one per cent do not answer.&#10;The lowest overall level of agreement is for waiving charges and fees. Twenty‑seven per cent strongly agree and thirty‑one per cent agree. Twenty‑five per cent neither agree nor disagree, ten per cent disagree, five per cent strongly disagree, and two per cent do not answer.&#10;Overall, the chart shows strong support for the Council continuing to facilitate cultural activities, particularly through promotion, event‑related practical support, and enabling markets and community events. More neutral or divided views are evident for measures involving financial concessions, such as discounted rent and waiving charges and fees.">
            <a:extLst>
              <a:ext uri="{FF2B5EF4-FFF2-40B4-BE49-F238E27FC236}">
                <a16:creationId xmlns:a16="http://schemas.microsoft.com/office/drawing/2014/main" id="{EC0EADBE-0666-792A-80FE-A5A83F144B92}"/>
              </a:ext>
            </a:extLst>
          </p:cNvPr>
          <p:cNvPicPr>
            <a:picLocks noChangeAspect="1"/>
          </p:cNvPicPr>
          <p:nvPr/>
        </p:nvPicPr>
        <p:blipFill>
          <a:blip r:embed="rId2"/>
          <a:stretch>
            <a:fillRect/>
          </a:stretch>
        </p:blipFill>
        <p:spPr>
          <a:xfrm>
            <a:off x="0" y="806482"/>
            <a:ext cx="9144000" cy="5245036"/>
          </a:xfrm>
          <a:prstGeom prst="rect">
            <a:avLst/>
          </a:prstGeom>
        </p:spPr>
      </p:pic>
    </p:spTree>
    <p:extLst>
      <p:ext uri="{BB962C8B-B14F-4D97-AF65-F5344CB8AC3E}">
        <p14:creationId xmlns:p14="http://schemas.microsoft.com/office/powerpoint/2010/main" val="7378531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19C2D-7D6C-F61F-A602-76776D1A7EA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3B98C69-7DCF-34E5-A93C-D349B6A5F4D6}"/>
              </a:ext>
              <a:ext uri="{C183D7F6-B498-43B3-948B-1728B52AA6E4}">
                <adec:decorative xmlns:adec="http://schemas.microsoft.com/office/drawing/2017/decorative" val="1"/>
              </a:ext>
            </a:extLst>
          </p:cNvPr>
          <p:cNvSpPr/>
          <p:nvPr/>
        </p:nvSpPr>
        <p:spPr bwMode="auto">
          <a:xfrm>
            <a:off x="235974" y="5584723"/>
            <a:ext cx="8721213" cy="11897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82112B-9799-1E22-A742-F0CAD6B51B78}"/>
              </a:ext>
            </a:extLst>
          </p:cNvPr>
          <p:cNvSpPr>
            <a:spLocks noGrp="1"/>
          </p:cNvSpPr>
          <p:nvPr>
            <p:ph type="title"/>
          </p:nvPr>
        </p:nvSpPr>
        <p:spPr>
          <a:xfrm>
            <a:off x="612000" y="338228"/>
            <a:ext cx="7920000" cy="720000"/>
          </a:xfrm>
        </p:spPr>
        <p:txBody>
          <a:bodyPr wrap="square" anchor="t">
            <a:normAutofit/>
          </a:bodyPr>
          <a:lstStyle/>
          <a:p>
            <a:pPr>
              <a:lnSpc>
                <a:spcPct val="90000"/>
              </a:lnSpc>
            </a:pPr>
            <a:r>
              <a:rPr lang="en-GB" dirty="0">
                <a:solidFill>
                  <a:srgbClr val="223982"/>
                </a:solidFill>
                <a:latin typeface="Arial"/>
                <a:cs typeface="Arial"/>
              </a:rPr>
              <a:t>Providing support </a:t>
            </a:r>
            <a:r>
              <a:rPr lang="en-GB" dirty="0">
                <a:latin typeface="Arial"/>
                <a:cs typeface="Arial"/>
              </a:rPr>
              <a:t>to deliver cultural activities</a:t>
            </a:r>
            <a:endParaRPr lang="en-GB" dirty="0">
              <a:solidFill>
                <a:srgbClr val="223982"/>
              </a:solidFill>
              <a:latin typeface="Arial"/>
              <a:cs typeface="Arial"/>
            </a:endParaRPr>
          </a:p>
        </p:txBody>
      </p:sp>
      <p:sp>
        <p:nvSpPr>
          <p:cNvPr id="5" name="TextBox 4">
            <a:extLst>
              <a:ext uri="{FF2B5EF4-FFF2-40B4-BE49-F238E27FC236}">
                <a16:creationId xmlns:a16="http://schemas.microsoft.com/office/drawing/2014/main" id="{001E37EC-1E43-FDE1-EB56-580655C0AC10}"/>
              </a:ext>
            </a:extLst>
          </p:cNvPr>
          <p:cNvSpPr txBox="1"/>
          <p:nvPr/>
        </p:nvSpPr>
        <p:spPr>
          <a:xfrm>
            <a:off x="612000" y="698228"/>
            <a:ext cx="8259857" cy="1015663"/>
          </a:xfrm>
          <a:prstGeom prst="rect">
            <a:avLst/>
          </a:prstGeom>
          <a:noFill/>
        </p:spPr>
        <p:txBody>
          <a:bodyPr wrap="square" lIns="91440" tIns="45720" rIns="91440" bIns="45720" rtlCol="0" anchor="t">
            <a:spAutoFit/>
          </a:bodyPr>
          <a:lstStyle/>
          <a:p>
            <a:r>
              <a:rPr lang="en-GB" sz="1200" dirty="0">
                <a:latin typeface="Arial"/>
                <a:cs typeface="Arial"/>
              </a:rPr>
              <a:t>Respondents were asked what more they think the Council could do to support community, public and private partners to deliver cultural activities. A total of 266 people provided responses. These comments have been grouped into key themes, which are summarised in the table below. Examples of individual comments are included on the next page, with the full list of comments available in the final </a:t>
            </a:r>
            <a:r>
              <a:rPr lang="en-GB" sz="1200">
                <a:latin typeface="Arial"/>
                <a:cs typeface="Arial"/>
              </a:rPr>
              <a:t>appendices</a:t>
            </a:r>
            <a:r>
              <a:rPr lang="en-GB" sz="1200" dirty="0">
                <a:latin typeface="Arial"/>
                <a:cs typeface="Arial"/>
              </a:rPr>
              <a:t> report. </a:t>
            </a:r>
            <a:endParaRPr lang="en-GB" sz="1200" dirty="0"/>
          </a:p>
          <a:p>
            <a:endParaRPr lang="en-GB" sz="1200" b="1" i="1" dirty="0"/>
          </a:p>
        </p:txBody>
      </p:sp>
      <p:graphicFrame>
        <p:nvGraphicFramePr>
          <p:cNvPr id="4" name="Table 4">
            <a:extLst>
              <a:ext uri="{FF2B5EF4-FFF2-40B4-BE49-F238E27FC236}">
                <a16:creationId xmlns:a16="http://schemas.microsoft.com/office/drawing/2014/main" id="{7CD7E927-BF23-ABB0-F7FF-457A39C82A7F}"/>
              </a:ext>
            </a:extLst>
          </p:cNvPr>
          <p:cNvGraphicFramePr>
            <a:graphicFrameLocks noGrp="1"/>
          </p:cNvGraphicFramePr>
          <p:nvPr>
            <p:extLst>
              <p:ext uri="{D42A27DB-BD31-4B8C-83A1-F6EECF244321}">
                <p14:modId xmlns:p14="http://schemas.microsoft.com/office/powerpoint/2010/main" val="3365135189"/>
              </p:ext>
            </p:extLst>
          </p:nvPr>
        </p:nvGraphicFramePr>
        <p:xfrm>
          <a:off x="725187" y="1588009"/>
          <a:ext cx="7806813" cy="5087056"/>
        </p:xfrm>
        <a:graphic>
          <a:graphicData uri="http://schemas.openxmlformats.org/drawingml/2006/table">
            <a:tbl>
              <a:tblPr firstRow="1" bandRow="1">
                <a:tableStyleId>{3B4B98B0-60AC-42C2-AFA5-B58CD77FA1E5}</a:tableStyleId>
              </a:tblPr>
              <a:tblGrid>
                <a:gridCol w="6883231">
                  <a:extLst>
                    <a:ext uri="{9D8B030D-6E8A-4147-A177-3AD203B41FA5}">
                      <a16:colId xmlns:a16="http://schemas.microsoft.com/office/drawing/2014/main" val="581576678"/>
                    </a:ext>
                  </a:extLst>
                </a:gridCol>
                <a:gridCol w="923582">
                  <a:extLst>
                    <a:ext uri="{9D8B030D-6E8A-4147-A177-3AD203B41FA5}">
                      <a16:colId xmlns:a16="http://schemas.microsoft.com/office/drawing/2014/main" val="3592822719"/>
                    </a:ext>
                  </a:extLst>
                </a:gridCol>
              </a:tblGrid>
              <a:tr h="305774">
                <a:tc>
                  <a:txBody>
                    <a:bodyPr/>
                    <a:lstStyle/>
                    <a:p>
                      <a:pPr algn="ctr"/>
                      <a:r>
                        <a:rPr lang="en-GB" sz="1200" dirty="0"/>
                        <a:t>Theme</a:t>
                      </a:r>
                      <a:endParaRPr lang="en-GB" sz="1200" dirty="0">
                        <a:latin typeface="+mn-lt"/>
                        <a:cs typeface="Arial"/>
                      </a:endParaRPr>
                    </a:p>
                  </a:txBody>
                  <a:tcPr anchor="ctr"/>
                </a:tc>
                <a:tc>
                  <a:txBody>
                    <a:bodyPr/>
                    <a:lstStyle/>
                    <a:p>
                      <a:pPr algn="ctr"/>
                      <a:r>
                        <a:rPr lang="en-GB" sz="1200" dirty="0"/>
                        <a:t>Count</a:t>
                      </a:r>
                      <a:endParaRPr lang="en-GB" sz="1200" dirty="0">
                        <a:latin typeface="+mn-lt"/>
                        <a:cs typeface="Arial"/>
                      </a:endParaRPr>
                    </a:p>
                  </a:txBody>
                  <a:tcPr anchor="ctr"/>
                </a:tc>
                <a:extLst>
                  <a:ext uri="{0D108BD9-81ED-4DB2-BD59-A6C34878D82A}">
                    <a16:rowId xmlns:a16="http://schemas.microsoft.com/office/drawing/2014/main" val="730308061"/>
                  </a:ext>
                </a:extLst>
              </a:tr>
              <a:tr h="670894">
                <a:tc>
                  <a:txBody>
                    <a:bodyPr/>
                    <a:lstStyle/>
                    <a:p>
                      <a:pPr algn="ctr" fontAlgn="b">
                        <a:buNone/>
                      </a:pPr>
                      <a:r>
                        <a:rPr lang="en-GB" sz="1200" b="1" i="0" u="none" strike="noStrike" dirty="0">
                          <a:solidFill>
                            <a:srgbClr val="000000"/>
                          </a:solidFill>
                          <a:effectLst/>
                          <a:latin typeface="+mj-lt"/>
                        </a:rPr>
                        <a:t>Promotion, Accessibility, and Inclusivity of Cultural Activities: </a:t>
                      </a:r>
                      <a:r>
                        <a:rPr lang="en-GB" sz="1200" b="0" i="0" u="none" strike="noStrike" dirty="0">
                          <a:solidFill>
                            <a:srgbClr val="000000"/>
                          </a:solidFill>
                          <a:effectLst/>
                          <a:latin typeface="+mj-lt"/>
                        </a:rPr>
                        <a:t>Improving promotion, publicity, communication channels, and ensuring cultural activities are accessible and inclusive for diverse groups including disabled, elderly, and youth to increase awareness, participation, and community engagement.</a:t>
                      </a:r>
                    </a:p>
                  </a:txBody>
                  <a:tcPr marL="6350" marR="6350" marT="6350" marB="0" anchor="ctr"/>
                </a:tc>
                <a:tc>
                  <a:txBody>
                    <a:bodyPr/>
                    <a:lstStyle/>
                    <a:p>
                      <a:pPr algn="ctr" fontAlgn="b">
                        <a:buNone/>
                      </a:pPr>
                      <a:r>
                        <a:rPr lang="en-GB" sz="1200" b="0" i="0" u="none" strike="noStrike" dirty="0">
                          <a:solidFill>
                            <a:srgbClr val="000000"/>
                          </a:solidFill>
                          <a:effectLst/>
                          <a:latin typeface="+mj-lt"/>
                        </a:rPr>
                        <a:t>91</a:t>
                      </a:r>
                    </a:p>
                  </a:txBody>
                  <a:tcPr marL="6350" marR="6350" marT="6350" marB="0" anchor="ctr"/>
                </a:tc>
                <a:extLst>
                  <a:ext uri="{0D108BD9-81ED-4DB2-BD59-A6C34878D82A}">
                    <a16:rowId xmlns:a16="http://schemas.microsoft.com/office/drawing/2014/main" val="2032888938"/>
                  </a:ext>
                </a:extLst>
              </a:tr>
              <a:tr h="670894">
                <a:tc>
                  <a:txBody>
                    <a:bodyPr/>
                    <a:lstStyle/>
                    <a:p>
                      <a:pPr algn="ctr" fontAlgn="b">
                        <a:buNone/>
                      </a:pPr>
                      <a:r>
                        <a:rPr lang="en-GB" sz="1200" b="1" i="0" u="none" strike="noStrike" dirty="0">
                          <a:solidFill>
                            <a:srgbClr val="000000"/>
                          </a:solidFill>
                          <a:effectLst/>
                          <a:latin typeface="+mj-lt"/>
                        </a:rPr>
                        <a:t>Council Funding, Partnerships, and Economic Considerations: </a:t>
                      </a:r>
                      <a:r>
                        <a:rPr lang="en-GB" sz="1200" b="0" i="0" u="none" strike="noStrike" dirty="0">
                          <a:solidFill>
                            <a:srgbClr val="000000"/>
                          </a:solidFill>
                          <a:effectLst/>
                          <a:latin typeface="+mj-lt"/>
                        </a:rPr>
                        <a:t>Strong support for increased Council funding, financial aid, and partnerships with private sector, schools, and local businesses to sustain, grow, and enhance cultural activities, balanced with caution about endorsing specific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86</a:t>
                      </a:r>
                    </a:p>
                  </a:txBody>
                  <a:tcPr marL="6350" marR="6350" marT="6350" marB="0" anchor="ctr"/>
                </a:tc>
                <a:extLst>
                  <a:ext uri="{0D108BD9-81ED-4DB2-BD59-A6C34878D82A}">
                    <a16:rowId xmlns:a16="http://schemas.microsoft.com/office/drawing/2014/main" val="2623835808"/>
                  </a:ext>
                </a:extLst>
              </a:tr>
              <a:tr h="670894">
                <a:tc>
                  <a:txBody>
                    <a:bodyPr/>
                    <a:lstStyle/>
                    <a:p>
                      <a:pPr algn="ctr" fontAlgn="b">
                        <a:buNone/>
                      </a:pPr>
                      <a:r>
                        <a:rPr lang="en-GB" sz="1200" b="1" i="0" u="none" strike="noStrike" dirty="0">
                          <a:solidFill>
                            <a:srgbClr val="000000"/>
                          </a:solidFill>
                          <a:effectLst/>
                          <a:latin typeface="+mj-lt"/>
                        </a:rPr>
                        <a:t>Concerns and Opposition Regarding Council Role, Event Safety, and Spending Priorities: </a:t>
                      </a:r>
                      <a:r>
                        <a:rPr lang="en-GB" sz="1200" b="0" i="0" u="none" strike="noStrike" dirty="0">
                          <a:solidFill>
                            <a:srgbClr val="000000"/>
                          </a:solidFill>
                          <a:effectLst/>
                          <a:latin typeface="+mj-lt"/>
                        </a:rPr>
                        <a:t>Dissatisfaction with specific events, concerns about safety, financial burdens, council spending priorities, and desire for reduced council involvement in cultural activities, including addressing health and policing issues.</a:t>
                      </a:r>
                    </a:p>
                  </a:txBody>
                  <a:tcPr marL="6350" marR="6350" marT="6350" marB="0" anchor="ctr"/>
                </a:tc>
                <a:tc>
                  <a:txBody>
                    <a:bodyPr/>
                    <a:lstStyle/>
                    <a:p>
                      <a:pPr algn="ctr" fontAlgn="b">
                        <a:buNone/>
                      </a:pPr>
                      <a:r>
                        <a:rPr lang="en-GB" sz="1200" b="0" i="0" u="none" strike="noStrike" dirty="0">
                          <a:solidFill>
                            <a:srgbClr val="000000"/>
                          </a:solidFill>
                          <a:effectLst/>
                          <a:latin typeface="+mj-lt"/>
                        </a:rPr>
                        <a:t>46</a:t>
                      </a:r>
                    </a:p>
                  </a:txBody>
                  <a:tcPr marL="6350" marR="6350" marT="6350" marB="0" anchor="ctr"/>
                </a:tc>
                <a:extLst>
                  <a:ext uri="{0D108BD9-81ED-4DB2-BD59-A6C34878D82A}">
                    <a16:rowId xmlns:a16="http://schemas.microsoft.com/office/drawing/2014/main" val="233374309"/>
                  </a:ext>
                </a:extLst>
              </a:tr>
              <a:tr h="670894">
                <a:tc>
                  <a:txBody>
                    <a:bodyPr/>
                    <a:lstStyle/>
                    <a:p>
                      <a:pPr algn="ctr" fontAlgn="b">
                        <a:buNone/>
                      </a:pPr>
                      <a:r>
                        <a:rPr lang="en-GB" sz="1200" b="1" i="0" u="none" strike="noStrike" dirty="0">
                          <a:solidFill>
                            <a:srgbClr val="000000"/>
                          </a:solidFill>
                          <a:effectLst/>
                          <a:latin typeface="+mj-lt"/>
                        </a:rPr>
                        <a:t>Encouragement of Cultural Innovation, Diversity, and Participatory Arts: </a:t>
                      </a:r>
                      <a:r>
                        <a:rPr lang="en-GB" sz="1200" b="0" i="0" u="none" strike="noStrike" dirty="0">
                          <a:solidFill>
                            <a:srgbClr val="000000"/>
                          </a:solidFill>
                          <a:effectLst/>
                          <a:latin typeface="+mj-lt"/>
                        </a:rPr>
                        <a:t>Encouraging diverse, thematic, modern cultural programming, participatory arts, and embracing innovation and technology to enrich the cultural landscape and support specific cultural initiatives.</a:t>
                      </a:r>
                    </a:p>
                  </a:txBody>
                  <a:tcPr marL="6350" marR="6350" marT="6350" marB="0" anchor="ctr"/>
                </a:tc>
                <a:tc>
                  <a:txBody>
                    <a:bodyPr/>
                    <a:lstStyle/>
                    <a:p>
                      <a:pPr algn="ctr" fontAlgn="b">
                        <a:buNone/>
                      </a:pPr>
                      <a:r>
                        <a:rPr lang="en-GB" sz="1200" b="0" i="0" u="none" strike="noStrike" dirty="0">
                          <a:solidFill>
                            <a:srgbClr val="000000"/>
                          </a:solidFill>
                          <a:effectLst/>
                          <a:latin typeface="+mj-lt"/>
                        </a:rPr>
                        <a:t>31</a:t>
                      </a:r>
                    </a:p>
                  </a:txBody>
                  <a:tcPr marL="6350" marR="6350" marT="6350" marB="0" anchor="ctr"/>
                </a:tc>
                <a:extLst>
                  <a:ext uri="{0D108BD9-81ED-4DB2-BD59-A6C34878D82A}">
                    <a16:rowId xmlns:a16="http://schemas.microsoft.com/office/drawing/2014/main" val="1325692564"/>
                  </a:ext>
                </a:extLst>
              </a:tr>
              <a:tr h="670894">
                <a:tc>
                  <a:txBody>
                    <a:bodyPr/>
                    <a:lstStyle/>
                    <a:p>
                      <a:pPr algn="ctr" fontAlgn="b">
                        <a:buNone/>
                      </a:pPr>
                      <a:r>
                        <a:rPr lang="en-GB" sz="1200" b="1" i="0" u="none" strike="noStrike" dirty="0">
                          <a:solidFill>
                            <a:srgbClr val="000000"/>
                          </a:solidFill>
                          <a:effectLst/>
                          <a:latin typeface="+mj-lt"/>
                        </a:rPr>
                        <a:t>Provision, Management, and Quality of Venues and Events: </a:t>
                      </a:r>
                      <a:r>
                        <a:rPr lang="en-GB" sz="1200" b="0" i="0" u="none" strike="noStrike" dirty="0">
                          <a:solidFill>
                            <a:srgbClr val="000000"/>
                          </a:solidFill>
                          <a:effectLst/>
                          <a:latin typeface="+mj-lt"/>
                        </a:rPr>
                        <a:t>Providing more and improved venues, maintaining high event quality, managing safety, cleanliness, and minimising negative impacts on local infrastructure and communities are key concerns for supporting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28</a:t>
                      </a:r>
                    </a:p>
                  </a:txBody>
                  <a:tcPr marL="6350" marR="6350" marT="6350" marB="0" anchor="ctr"/>
                </a:tc>
                <a:extLst>
                  <a:ext uri="{0D108BD9-81ED-4DB2-BD59-A6C34878D82A}">
                    <a16:rowId xmlns:a16="http://schemas.microsoft.com/office/drawing/2014/main" val="2629119863"/>
                  </a:ext>
                </a:extLst>
              </a:tr>
              <a:tr h="466372">
                <a:tc>
                  <a:txBody>
                    <a:bodyPr/>
                    <a:lstStyle/>
                    <a:p>
                      <a:pPr algn="ctr" fontAlgn="b">
                        <a:buNone/>
                      </a:pPr>
                      <a:r>
                        <a:rPr lang="en-GB" sz="1200" b="1" i="0" u="none" strike="noStrike" dirty="0">
                          <a:solidFill>
                            <a:srgbClr val="000000"/>
                          </a:solidFill>
                          <a:effectLst/>
                          <a:latin typeface="+mj-lt"/>
                        </a:rPr>
                        <a:t>Uncertainty, Lack of Opinion, and Technical Issues in Feedback: </a:t>
                      </a:r>
                      <a:r>
                        <a:rPr lang="en-GB" sz="1200" b="0" i="0" u="none" strike="noStrike" dirty="0">
                          <a:solidFill>
                            <a:srgbClr val="000000"/>
                          </a:solidFill>
                          <a:effectLst/>
                          <a:latin typeface="+mj-lt"/>
                        </a:rPr>
                        <a:t>Respondents expressing uncertainty, lack of opinion, or experiencing technical difficulties in providing feedback on Council support for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21</a:t>
                      </a:r>
                    </a:p>
                  </a:txBody>
                  <a:tcPr marL="6350" marR="6350" marT="6350" marB="0" anchor="ctr"/>
                </a:tc>
                <a:extLst>
                  <a:ext uri="{0D108BD9-81ED-4DB2-BD59-A6C34878D82A}">
                    <a16:rowId xmlns:a16="http://schemas.microsoft.com/office/drawing/2014/main" val="3104980702"/>
                  </a:ext>
                </a:extLst>
              </a:tr>
              <a:tr h="670894">
                <a:tc>
                  <a:txBody>
                    <a:bodyPr/>
                    <a:lstStyle/>
                    <a:p>
                      <a:pPr algn="ctr" fontAlgn="b">
                        <a:buNone/>
                      </a:pPr>
                      <a:r>
                        <a:rPr lang="en-GB" sz="1200" b="1" i="0" u="none" strike="noStrike" dirty="0">
                          <a:solidFill>
                            <a:srgbClr val="000000"/>
                          </a:solidFill>
                          <a:effectLst/>
                          <a:latin typeface="+mj-lt"/>
                        </a:rPr>
                        <a:t>Positive Support for Cultural Vibrancy in the Community: </a:t>
                      </a:r>
                      <a:r>
                        <a:rPr lang="en-GB" sz="1200" b="0" i="0" u="none" strike="noStrike" dirty="0">
                          <a:solidFill>
                            <a:srgbClr val="000000"/>
                          </a:solidFill>
                          <a:effectLst/>
                          <a:latin typeface="+mj-lt"/>
                        </a:rPr>
                        <a:t>General positive sentiment towards fostering a vibrant cultural focus in the community, indicating support for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13</a:t>
                      </a:r>
                    </a:p>
                  </a:txBody>
                  <a:tcPr marL="6350" marR="6350" marT="6350" marB="0" anchor="ctr"/>
                </a:tc>
                <a:extLst>
                  <a:ext uri="{0D108BD9-81ED-4DB2-BD59-A6C34878D82A}">
                    <a16:rowId xmlns:a16="http://schemas.microsoft.com/office/drawing/2014/main" val="3853365090"/>
                  </a:ext>
                </a:extLst>
              </a:tr>
            </a:tbl>
          </a:graphicData>
        </a:graphic>
      </p:graphicFrame>
    </p:spTree>
    <p:extLst>
      <p:ext uri="{BB962C8B-B14F-4D97-AF65-F5344CB8AC3E}">
        <p14:creationId xmlns:p14="http://schemas.microsoft.com/office/powerpoint/2010/main" val="40938269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E599A-7F9F-A992-2E98-15D627D215E0}"/>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26CA426D-5908-82BA-0880-7D45730289D2}"/>
              </a:ext>
            </a:extLst>
          </p:cNvPr>
          <p:cNvSpPr txBox="1">
            <a:spLocks noGrp="1"/>
          </p:cNvSpPr>
          <p:nvPr>
            <p:ph type="title" idx="4294967295"/>
          </p:nvPr>
        </p:nvSpPr>
        <p:spPr bwMode="auto">
          <a:xfrm>
            <a:off x="617003" y="309778"/>
            <a:ext cx="8208912"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lvl="0">
              <a:defRPr/>
            </a:pPr>
            <a:r>
              <a:rPr lang="en-GB" dirty="0">
                <a:solidFill>
                  <a:srgbClr val="223982"/>
                </a:solidFill>
                <a:latin typeface="Arial"/>
                <a:cs typeface="Arial"/>
              </a:rPr>
              <a:t>Providing support </a:t>
            </a:r>
            <a:r>
              <a:rPr lang="en-GB" dirty="0">
                <a:latin typeface="Arial"/>
                <a:cs typeface="Arial"/>
              </a:rPr>
              <a:t>to deliver cultural activities</a:t>
            </a:r>
            <a:endParaRPr kumimoji="0" lang="en-GB" sz="2400" b="1" i="0" u="none" strike="noStrike" kern="0" cap="none" spc="0" normalizeH="0" baseline="0" noProof="0" dirty="0">
              <a:ln>
                <a:noFill/>
              </a:ln>
              <a:solidFill>
                <a:srgbClr val="223982"/>
              </a:solidFill>
              <a:effectLst/>
              <a:uLnTx/>
              <a:uFillTx/>
              <a:latin typeface="Arial"/>
              <a:ea typeface="+mj-ea"/>
              <a:cs typeface="Arial"/>
            </a:endParaRPr>
          </a:p>
        </p:txBody>
      </p:sp>
      <p:sp>
        <p:nvSpPr>
          <p:cNvPr id="2" name="TextBox 1">
            <a:extLst>
              <a:ext uri="{FF2B5EF4-FFF2-40B4-BE49-F238E27FC236}">
                <a16:creationId xmlns:a16="http://schemas.microsoft.com/office/drawing/2014/main" id="{F374FCB1-5080-8069-7870-8D5E61CC7CEB}"/>
              </a:ext>
            </a:extLst>
          </p:cNvPr>
          <p:cNvSpPr txBox="1"/>
          <p:nvPr/>
        </p:nvSpPr>
        <p:spPr>
          <a:xfrm>
            <a:off x="376935" y="866363"/>
            <a:ext cx="3827757" cy="1200329"/>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mn-lt"/>
                <a:cs typeface="Arial"/>
              </a:rPr>
              <a:t>“To make residents aware of all cultural activities and events. I have no idea what and when events are taking place.</a:t>
            </a:r>
            <a:r>
              <a:rPr lang="en-GB" sz="1200" b="1" i="1" u="none" strike="noStrike" dirty="0">
                <a:solidFill>
                  <a:srgbClr val="135D94"/>
                </a:solidFill>
                <a:effectLst/>
                <a:latin typeface="+mn-lt"/>
              </a:rPr>
              <a:t>”</a:t>
            </a:r>
            <a:endParaRPr lang="en-GB" sz="1200" b="1" i="1" dirty="0">
              <a:solidFill>
                <a:schemeClr val="accent1">
                  <a:lumMod val="50000"/>
                </a:schemeClr>
              </a:solidFill>
              <a:latin typeface="+mn-lt"/>
              <a:cs typeface="Arial"/>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Promotion, Accessibility, and Inclusivity of Cultural Activities</a:t>
            </a:r>
          </a:p>
        </p:txBody>
      </p:sp>
      <p:sp>
        <p:nvSpPr>
          <p:cNvPr id="6" name="TextBox 5">
            <a:extLst>
              <a:ext uri="{FF2B5EF4-FFF2-40B4-BE49-F238E27FC236}">
                <a16:creationId xmlns:a16="http://schemas.microsoft.com/office/drawing/2014/main" id="{1BB70329-C052-0BE3-27AC-B4E84518510E}"/>
              </a:ext>
            </a:extLst>
          </p:cNvPr>
          <p:cNvSpPr txBox="1"/>
          <p:nvPr/>
        </p:nvSpPr>
        <p:spPr>
          <a:xfrm>
            <a:off x="219317" y="2563983"/>
            <a:ext cx="3089902" cy="1754326"/>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mn-lt"/>
                <a:cs typeface="Arial"/>
              </a:rPr>
              <a:t>“Bring back the likes of the inn on the green where local musicians would regularly play and the Community could eat and drink without having to pay a fortune whilst supporting local events.</a:t>
            </a:r>
            <a:r>
              <a:rPr lang="en-GB" sz="1200" b="1" i="1" u="none" strike="noStrike" dirty="0">
                <a:solidFill>
                  <a:srgbClr val="135D94"/>
                </a:solidFill>
                <a:effectLst/>
                <a:latin typeface="+mn-lt"/>
              </a:rPr>
              <a:t>”</a:t>
            </a:r>
            <a:endParaRPr lang="en-GB" sz="1200" b="1" i="1" dirty="0">
              <a:solidFill>
                <a:schemeClr val="accent1">
                  <a:lumMod val="50000"/>
                </a:schemeClr>
              </a:solidFill>
              <a:latin typeface="+mn-lt"/>
              <a:cs typeface="Arial"/>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Council Funding, Partnerships, and Economic Considerations</a:t>
            </a:r>
          </a:p>
        </p:txBody>
      </p:sp>
      <p:sp>
        <p:nvSpPr>
          <p:cNvPr id="4" name="TextBox 3">
            <a:extLst>
              <a:ext uri="{FF2B5EF4-FFF2-40B4-BE49-F238E27FC236}">
                <a16:creationId xmlns:a16="http://schemas.microsoft.com/office/drawing/2014/main" id="{E46F4B65-6FFF-77BC-94CA-7EBFCCE30A3A}"/>
              </a:ext>
            </a:extLst>
          </p:cNvPr>
          <p:cNvSpPr txBox="1"/>
          <p:nvPr/>
        </p:nvSpPr>
        <p:spPr>
          <a:xfrm>
            <a:off x="1114790" y="4609230"/>
            <a:ext cx="3089902" cy="1938992"/>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mn-lt"/>
                <a:cs typeface="Arial"/>
              </a:rPr>
              <a:t>“Keep all libraries open/revert to previous opening times.</a:t>
            </a:r>
          </a:p>
          <a:p>
            <a:pPr algn="ctr" fontAlgn="b"/>
            <a:r>
              <a:rPr lang="en-GB" sz="1200" b="1" i="1" dirty="0">
                <a:solidFill>
                  <a:schemeClr val="accent1">
                    <a:lumMod val="50000"/>
                  </a:schemeClr>
                </a:solidFill>
                <a:latin typeface="+mn-lt"/>
                <a:cs typeface="Arial"/>
              </a:rPr>
              <a:t>No other intervention needed; there are severe budget pressures within the council and council tax is already very high. No need to spend more.</a:t>
            </a:r>
            <a:r>
              <a:rPr lang="en-GB" sz="1200" b="1" i="1" u="none" strike="noStrike" dirty="0">
                <a:solidFill>
                  <a:srgbClr val="135D94"/>
                </a:solidFill>
                <a:effectLst/>
                <a:latin typeface="+mn-lt"/>
              </a:rPr>
              <a:t>”</a:t>
            </a:r>
            <a:endParaRPr lang="en-GB" sz="1200" b="1" i="1" dirty="0">
              <a:solidFill>
                <a:schemeClr val="accent1">
                  <a:lumMod val="50000"/>
                </a:schemeClr>
              </a:solidFill>
              <a:latin typeface="+mn-lt"/>
              <a:cs typeface="Arial"/>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Concerns and Opposition Regarding Council Role, Event Safety, and Spending Priorities</a:t>
            </a:r>
          </a:p>
        </p:txBody>
      </p:sp>
      <p:sp>
        <p:nvSpPr>
          <p:cNvPr id="9" name="TextBox 8">
            <a:extLst>
              <a:ext uri="{FF2B5EF4-FFF2-40B4-BE49-F238E27FC236}">
                <a16:creationId xmlns:a16="http://schemas.microsoft.com/office/drawing/2014/main" id="{4A534F8C-76E3-D678-467B-8BD677B28C72}"/>
              </a:ext>
            </a:extLst>
          </p:cNvPr>
          <p:cNvSpPr txBox="1"/>
          <p:nvPr/>
        </p:nvSpPr>
        <p:spPr>
          <a:xfrm>
            <a:off x="5353650" y="1041392"/>
            <a:ext cx="3089902" cy="1015663"/>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mn-lt"/>
                <a:cs typeface="Arial"/>
              </a:rPr>
              <a:t>“Dedicate every year to different types of events under a theme.”</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Encouragement of Cultural Innovation, Diversity, and Participatory Arts</a:t>
            </a:r>
          </a:p>
        </p:txBody>
      </p:sp>
      <p:sp>
        <p:nvSpPr>
          <p:cNvPr id="8" name="TextBox 7">
            <a:extLst>
              <a:ext uri="{FF2B5EF4-FFF2-40B4-BE49-F238E27FC236}">
                <a16:creationId xmlns:a16="http://schemas.microsoft.com/office/drawing/2014/main" id="{541F2F90-B1B7-BF4C-73BA-08E82AF1A7D3}"/>
              </a:ext>
            </a:extLst>
          </p:cNvPr>
          <p:cNvSpPr txBox="1"/>
          <p:nvPr/>
        </p:nvSpPr>
        <p:spPr>
          <a:xfrm>
            <a:off x="5834781" y="2643365"/>
            <a:ext cx="3089902" cy="1754326"/>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mn-lt"/>
                <a:cs typeface="Arial"/>
              </a:rPr>
              <a:t>“Facilitate open air areas in the borough, Holland park has plenty of space but there is nothing free for the public there, there are so many areas where the council can organise events.”</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Provision, Management, and Quality of Venues and Events</a:t>
            </a:r>
          </a:p>
        </p:txBody>
      </p:sp>
      <p:sp>
        <p:nvSpPr>
          <p:cNvPr id="7" name="TextBox 6">
            <a:extLst>
              <a:ext uri="{FF2B5EF4-FFF2-40B4-BE49-F238E27FC236}">
                <a16:creationId xmlns:a16="http://schemas.microsoft.com/office/drawing/2014/main" id="{7530278B-0A1F-08FA-2390-EFA152131EAE}"/>
              </a:ext>
            </a:extLst>
          </p:cNvPr>
          <p:cNvSpPr txBox="1"/>
          <p:nvPr/>
        </p:nvSpPr>
        <p:spPr>
          <a:xfrm>
            <a:off x="4796407" y="4778880"/>
            <a:ext cx="3089902" cy="1569660"/>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mn-lt"/>
                <a:cs typeface="Arial"/>
              </a:rPr>
              <a:t>“I think the Council already does a huge amount to support cultural activities in the Borough. There's a limit to what they can do, given how many other responsibilities they have.”</a:t>
            </a: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Positive Support for Cultural Vibrancy in the Community</a:t>
            </a:r>
          </a:p>
        </p:txBody>
      </p:sp>
      <p:pic>
        <p:nvPicPr>
          <p:cNvPr id="11" name="Picture 2">
            <a:extLst>
              <a:ext uri="{FF2B5EF4-FFF2-40B4-BE49-F238E27FC236}">
                <a16:creationId xmlns:a16="http://schemas.microsoft.com/office/drawing/2014/main" id="{AB70C454-2627-BB79-783E-AF44D8D5AFD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350" y="1916093"/>
            <a:ext cx="1563300" cy="177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730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E19-9E56-9840-9D97-59B22FBA1456}"/>
              </a:ext>
            </a:extLst>
          </p:cNvPr>
          <p:cNvSpPr>
            <a:spLocks noGrp="1"/>
          </p:cNvSpPr>
          <p:nvPr>
            <p:ph type="title"/>
          </p:nvPr>
        </p:nvSpPr>
        <p:spPr>
          <a:xfrm>
            <a:off x="450466" y="305349"/>
            <a:ext cx="7772400" cy="771629"/>
          </a:xfrm>
        </p:spPr>
        <p:txBody>
          <a:bodyPr/>
          <a:lstStyle/>
          <a:p>
            <a:r>
              <a:rPr lang="en-GB" dirty="0">
                <a:solidFill>
                  <a:srgbClr val="223982"/>
                </a:solidFill>
              </a:rPr>
              <a:t>Introduction</a:t>
            </a:r>
          </a:p>
        </p:txBody>
      </p:sp>
      <p:sp>
        <p:nvSpPr>
          <p:cNvPr id="5" name="TextBox 4">
            <a:extLst>
              <a:ext uri="{FF2B5EF4-FFF2-40B4-BE49-F238E27FC236}">
                <a16:creationId xmlns:a16="http://schemas.microsoft.com/office/drawing/2014/main" id="{F0B2CBB5-8C96-4223-86AD-C493462CDFC7}"/>
              </a:ext>
            </a:extLst>
          </p:cNvPr>
          <p:cNvSpPr txBox="1"/>
          <p:nvPr/>
        </p:nvSpPr>
        <p:spPr>
          <a:xfrm>
            <a:off x="334928" y="691163"/>
            <a:ext cx="8474144" cy="6186309"/>
          </a:xfrm>
          <a:prstGeom prst="rect">
            <a:avLst/>
          </a:prstGeom>
          <a:noFill/>
        </p:spPr>
        <p:txBody>
          <a:bodyPr wrap="square" lIns="91440" tIns="45720" rIns="91440" bIns="45720" anchor="t">
            <a:spAutoFit/>
          </a:bodyPr>
          <a:lstStyle/>
          <a:p>
            <a:r>
              <a:rPr lang="en-GB" sz="1200" b="1" dirty="0">
                <a:solidFill>
                  <a:srgbClr val="223982"/>
                </a:solidFill>
                <a:latin typeface="Arial"/>
                <a:cs typeface="Arial"/>
              </a:rPr>
              <a:t>​Background</a:t>
            </a:r>
          </a:p>
          <a:p>
            <a:br>
              <a:rPr lang="en-GB" sz="1200" dirty="0"/>
            </a:br>
            <a:r>
              <a:rPr lang="en-GB" sz="1200">
                <a:latin typeface="Arial"/>
                <a:cs typeface="Arial"/>
              </a:rPr>
              <a:t>This consultation sought to understand views on the Council's current offer of cultural activities and explore what stakeholders believe should be </a:t>
            </a:r>
            <a:r>
              <a:rPr lang="en-GB" sz="1200" err="1">
                <a:latin typeface="Arial"/>
                <a:cs typeface="Arial"/>
              </a:rPr>
              <a:t>priorties</a:t>
            </a:r>
            <a:r>
              <a:rPr lang="en-GB" sz="1200">
                <a:latin typeface="Arial"/>
                <a:cs typeface="Arial"/>
              </a:rPr>
              <a:t> in the new Culture Plan. Given the breadth of this work, multiple activities took place including a survey with our Citizens’ Panel, a publicly available survey, sector engagement workshops, a session with Kensington and Chelsea’s Youth Council and an in-person event with approximately 97 Citizens’ Panel members. Details of these activities can be found in this report. The feedback from this consultation, will help shape priorities for investment and partnerships, so that cultural opportunities remain diverse, valued, and impactful across the borough.</a:t>
            </a:r>
            <a:endParaRPr lang="en-GB">
              <a:cs typeface="Arial"/>
            </a:endParaRPr>
          </a:p>
          <a:p>
            <a:endParaRPr lang="en-GB" sz="1200" dirty="0"/>
          </a:p>
          <a:p>
            <a:r>
              <a:rPr lang="en-GB" sz="1200" dirty="0">
                <a:latin typeface="Arial"/>
                <a:cs typeface="Arial"/>
              </a:rPr>
              <a:t>The Citizens’ Panel is a large, demographically representative group of residents from across the borough who are regularly invited to give public preferences and opinions to inform Council decision-making. The Panel was launched in April 2021.</a:t>
            </a:r>
            <a:endParaRPr lang="en-GB" sz="1200" dirty="0"/>
          </a:p>
          <a:p>
            <a:endParaRPr lang="en-GB" sz="1200" b="1" dirty="0"/>
          </a:p>
          <a:p>
            <a:r>
              <a:rPr lang="en-GB" sz="1200" b="1" dirty="0">
                <a:solidFill>
                  <a:srgbClr val="223982"/>
                </a:solidFill>
                <a:latin typeface="Arial"/>
                <a:cs typeface="Arial"/>
              </a:rPr>
              <a:t>Methodology and report</a:t>
            </a:r>
            <a:r>
              <a:rPr lang="en-US" sz="1200" b="1" dirty="0">
                <a:solidFill>
                  <a:srgbClr val="223982"/>
                </a:solidFill>
                <a:latin typeface="Arial"/>
                <a:cs typeface="Arial"/>
              </a:rPr>
              <a:t>​ing of the survey</a:t>
            </a:r>
          </a:p>
          <a:p>
            <a:endParaRPr lang="en-GB" sz="1200" dirty="0"/>
          </a:p>
          <a:p>
            <a:r>
              <a:rPr lang="en-GB" sz="1200" dirty="0">
                <a:latin typeface="Arial"/>
                <a:cs typeface="Arial"/>
              </a:rPr>
              <a:t>The Panel survey on Culture Activities in Kensington and Chelsea launched in September 2025 and was accompanied by an open to all public survey. The survey is s</a:t>
            </a:r>
            <a:r>
              <a:rPr lang="en-GB" sz="1200" dirty="0"/>
              <a:t>eeking residents’ views on the cultural activities currently available in Kensington and Chelsea to understand whether they meet local needs and interests. The aim is to ensure future cultural services are inclusive, accessible, and support community cohesion, while making the best use of limited budgets. </a:t>
            </a:r>
          </a:p>
          <a:p>
            <a:endParaRPr lang="en-GB" sz="1200" b="1" dirty="0">
              <a:solidFill>
                <a:srgbClr val="223982"/>
              </a:solidFill>
              <a:latin typeface="Arial"/>
              <a:cs typeface="Arial"/>
            </a:endParaRPr>
          </a:p>
          <a:p>
            <a:r>
              <a:rPr lang="en-GB" sz="1200">
                <a:latin typeface="Arial"/>
                <a:cs typeface="Arial"/>
              </a:rPr>
              <a:t>The survey was developed with the Director for Grenfell Partnerships and Community Transformation, as well as Deputy Leader and Lead Member for Employment, Culture and the Economy. Both surveys were launched on 10 September 2025. This was emailed and texted to all Citizens’ Panel members with some Panel members opting to receive the survey via post with a freepost returns envelope for returning the survey. Four subsequent reminder emails and two reminder texts were sent to encourage Panel members to complete the survey. The public survey was shared via partner organisations and via our communities' newsletter.  </a:t>
            </a:r>
          </a:p>
          <a:p>
            <a:endParaRPr lang="en-GB" sz="1200" dirty="0"/>
          </a:p>
          <a:p>
            <a:r>
              <a:rPr lang="en-GB" sz="1200">
                <a:latin typeface="Arial"/>
                <a:cs typeface="Arial"/>
              </a:rPr>
              <a:t>	The survey closed on 23 October 2025 and a total of 488 completed surveys were received, 370 from </a:t>
            </a:r>
          </a:p>
          <a:p>
            <a:r>
              <a:rPr lang="en-GB" sz="1200" dirty="0"/>
              <a:t>	the Citizens Panel and 118 from the public. </a:t>
            </a:r>
          </a:p>
          <a:p>
            <a:endParaRPr lang="en-GB" sz="1200" dirty="0"/>
          </a:p>
          <a:p>
            <a:br>
              <a:rPr lang="en-GB" sz="1200" dirty="0"/>
            </a:br>
            <a:endParaRPr lang="en-GB" sz="1200" dirty="0">
              <a:latin typeface="&amp;quot"/>
            </a:endParaRPr>
          </a:p>
        </p:txBody>
      </p:sp>
    </p:spTree>
    <p:extLst>
      <p:ext uri="{BB962C8B-B14F-4D97-AF65-F5344CB8AC3E}">
        <p14:creationId xmlns:p14="http://schemas.microsoft.com/office/powerpoint/2010/main" val="315668281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C14A-622C-2864-3FDC-B4021E250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A1ED8-4395-497A-660D-E6FC44294B36}"/>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Value of cultural services</a:t>
            </a:r>
          </a:p>
        </p:txBody>
      </p:sp>
      <p:sp>
        <p:nvSpPr>
          <p:cNvPr id="3" name="TextBox 2">
            <a:extLst>
              <a:ext uri="{FF2B5EF4-FFF2-40B4-BE49-F238E27FC236}">
                <a16:creationId xmlns:a16="http://schemas.microsoft.com/office/drawing/2014/main" id="{073C0E05-01CA-2D09-86AC-BB55D271DEE4}"/>
              </a:ext>
            </a:extLst>
          </p:cNvPr>
          <p:cNvSpPr txBox="1"/>
          <p:nvPr/>
        </p:nvSpPr>
        <p:spPr>
          <a:xfrm>
            <a:off x="530942" y="691163"/>
            <a:ext cx="8009544" cy="3600986"/>
          </a:xfrm>
          <a:prstGeom prst="rect">
            <a:avLst/>
          </a:prstGeom>
          <a:noFill/>
        </p:spPr>
        <p:txBody>
          <a:bodyPr wrap="square" lIns="91440" tIns="45720" rIns="91440" bIns="45720" anchor="t">
            <a:spAutoFit/>
          </a:bodyPr>
          <a:lstStyle/>
          <a:p>
            <a:r>
              <a:rPr lang="en-GB" sz="1200" dirty="0">
                <a:latin typeface="Arial"/>
                <a:cs typeface="Arial"/>
              </a:rPr>
              <a:t>Respondents were asked if they have heard of a series of cultural services funded by Kensington and Chelsea Council and how much they value them. </a:t>
            </a:r>
          </a:p>
          <a:p>
            <a:endParaRPr lang="en-GB" sz="1200" dirty="0">
              <a:latin typeface="Arial"/>
              <a:cs typeface="Arial"/>
            </a:endParaRPr>
          </a:p>
          <a:p>
            <a:r>
              <a:rPr lang="en-GB" sz="1200" dirty="0">
                <a:latin typeface="Arial"/>
                <a:cs typeface="Arial"/>
              </a:rPr>
              <a:t>The most valued cultural services are Kensington Central Library and Portobello Road Market, both valued by 80 per cent of respondents (Kensington Central Library: 61 per cent value a lot and 19 per cent value a little and Portobello Road Market: 58 per cent value a lot and 22 per cent value a little). Leighton House is valued by 69 per cent of respondents (51 per cent value a lot and 18 per cent value a little), followed by Chelsea Library at 64 per cent (47 per cent value a lot and 17 per cent value a little) and Brompton Library at 60 per cent (36 per cent value a lot and 24 per cent value a little).</a:t>
            </a:r>
          </a:p>
          <a:p>
            <a:endParaRPr lang="en-GB" sz="1200" dirty="0">
              <a:latin typeface="Arial"/>
              <a:cs typeface="Arial"/>
            </a:endParaRPr>
          </a:p>
          <a:p>
            <a:r>
              <a:rPr lang="en-GB" sz="1200" dirty="0">
                <a:latin typeface="Arial"/>
                <a:cs typeface="Arial"/>
              </a:rPr>
              <a:t>Lower overall levels of value are reported for Sambourne House, valued by 47 per cent of respondents (31 per cent value a lot and 16 per cent value a little), Kensal Library at 41 per cent (28 per cent value a lot and 13 per cent value a little), and World’s End Community Market at 38 per cent (21 per cent value a lot and 17 per cent value a little).</a:t>
            </a:r>
          </a:p>
          <a:p>
            <a:endParaRPr lang="en-GB" sz="1200" dirty="0">
              <a:latin typeface="Arial"/>
              <a:cs typeface="Arial"/>
            </a:endParaRPr>
          </a:p>
          <a:p>
            <a:r>
              <a:rPr lang="en-GB" sz="1200" dirty="0">
                <a:latin typeface="Arial"/>
                <a:cs typeface="Arial"/>
              </a:rPr>
              <a:t>A relatively high proportion of respondents report not having heard of some services, particularly the London Music Hub (35 per cent), City Living Local Life (27 per cent) and Sambourne House (21 per cent).</a:t>
            </a:r>
          </a:p>
          <a:p>
            <a:endParaRPr lang="en-GB" sz="1200" dirty="0">
              <a:latin typeface="Arial"/>
              <a:cs typeface="Arial"/>
            </a:endParaRPr>
          </a:p>
          <a:p>
            <a:r>
              <a:rPr lang="en-GB" sz="1200" dirty="0">
                <a:latin typeface="Arial"/>
                <a:cs typeface="Arial"/>
              </a:rPr>
              <a:t>A graph with the full results can be found on the next page.</a:t>
            </a:r>
          </a:p>
          <a:p>
            <a:endParaRPr lang="en-GB" sz="1200" dirty="0">
              <a:latin typeface="Arial"/>
              <a:cs typeface="Arial"/>
            </a:endParaRPr>
          </a:p>
        </p:txBody>
      </p:sp>
    </p:spTree>
    <p:extLst>
      <p:ext uri="{BB962C8B-B14F-4D97-AF65-F5344CB8AC3E}">
        <p14:creationId xmlns:p14="http://schemas.microsoft.com/office/powerpoint/2010/main" val="22352900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37E0-B6AC-AFD2-637E-D2EE13C1AD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BB06208-7479-B4DD-8ECF-81DE12E08508}"/>
              </a:ext>
              <a:ext uri="{C183D7F6-B498-43B3-948B-1728B52AA6E4}">
                <adec:decorative xmlns:adec="http://schemas.microsoft.com/office/drawing/2017/decorative" val="1"/>
              </a:ext>
            </a:extLst>
          </p:cNvPr>
          <p:cNvSpPr/>
          <p:nvPr/>
        </p:nvSpPr>
        <p:spPr bwMode="auto">
          <a:xfrm>
            <a:off x="290945" y="5766955"/>
            <a:ext cx="8728364" cy="9767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454BEDBC-34C6-C8DE-723C-F25E66760ECE}"/>
              </a:ext>
            </a:extLst>
          </p:cNvPr>
          <p:cNvSpPr>
            <a:spLocks noGrp="1"/>
          </p:cNvSpPr>
          <p:nvPr>
            <p:ph type="title"/>
          </p:nvPr>
        </p:nvSpPr>
        <p:spPr>
          <a:xfrm>
            <a:off x="546970" y="114300"/>
            <a:ext cx="8216314" cy="720000"/>
          </a:xfrm>
        </p:spPr>
        <p:txBody>
          <a:bodyPr wrap="square" anchor="t">
            <a:normAutofit/>
          </a:bodyPr>
          <a:lstStyle/>
          <a:p>
            <a:pPr>
              <a:lnSpc>
                <a:spcPct val="90000"/>
              </a:lnSpc>
            </a:pPr>
            <a:r>
              <a:rPr lang="en-GB" dirty="0">
                <a:solidFill>
                  <a:srgbClr val="223982"/>
                </a:solidFill>
                <a:latin typeface="Arial"/>
                <a:cs typeface="Arial"/>
              </a:rPr>
              <a:t>Value of cultural services</a:t>
            </a:r>
          </a:p>
        </p:txBody>
      </p:sp>
      <p:pic>
        <p:nvPicPr>
          <p:cNvPr id="6" name="Picture 5" descr="The image shows a horizontal stacked bar chart titled “Please tell us if you have heard of the following cultural services we fund and how much you value them.”. The chart presents survey responses as percentages, with the horizontal axis running from zero to one hundred per cent. Each bar represents a cultural service funded by the Council. Responses are divided into seven categories: value a lot, value a little, no view, do not value much, do not value at all, not heard of, and not answered. Services are listed vertically.&#10;The highest levels of recognition and value are shown for Kensington Central Library. Sixty‑one per cent of respondents say they value it a lot, and nineteen per cent value it a little. Thirteen per cent have no view. Very small proportions say they do not value it much or at all, and three per cent say they have not heard of it. One per cent do not answer.&#10;Portobello Road Market also shows very high levels of awareness and value. Fifty‑eight per cent value it a lot and twenty‑two per cent value it a little. Thirteen per cent have no view. Only small proportions say they do not value it, and one per cent say they have not heard of it.&#10;For Leighton House, fifty‑one per cent of respondents value it a lot and eighteen per cent value it a little. Fifteen per cent have no view. Small proportions say they do not value it much or at all, and two per cent say they have not heard of it.&#10;Chelsea Library and North Kensington Library show more mixed responses. For Chelsea Library, forty‑seven per cent value it a lot and seventeen per cent value it a little, while twenty‑three per cent have no view. For North Kensington Library, forty‑one per cent value it a lot and fifteen per cent value it a little, with twenty‑seven per cent having no view. In both cases, around ten per cent say they have not heard of the service.&#10;Lower levels of strong value are shown for several other services. Arts grants are valued a lot by thirty‑nine per cent and a little by seventeen per cent, while fourteen per cent have no view and over one fifth say they have not heard of them. Brompton Library shows thirty‑six per cent valuing it a lot and twenty‑four per cent valuing it a little, with twenty‑two per cent having no view.&#10;For City Living Local Life, thirty‑five per cent value it a lot and fifteen per cent value it a little. A relatively high proportion, twenty‑seven per cent, say they have not heard of the service. Similar patterns are seen for Chelsea Theatre and Golborne Road Market, where around one third of respondents value the service a lot, but a notable minority report having no view or not having heard of it.&#10;Lower overall awareness is evident for Sambourne House, Kensal Library, World’s End Community Market, and the London Music Hub. In particular, the London Music Hub has the highest proportion of respondents who have not heard of it, at thirty‑five per cent, and only eighteen per cent say they value it a lot.&#10;Overall, the chart shows that well‑established and highly visible services such as major libraries and markets are widely recognised and strongly valued, while more specialist or targeted services are less well known, with higher proportions of respondents reporting no view or that they have not heard of them.">
            <a:extLst>
              <a:ext uri="{FF2B5EF4-FFF2-40B4-BE49-F238E27FC236}">
                <a16:creationId xmlns:a16="http://schemas.microsoft.com/office/drawing/2014/main" id="{4E0C7B9D-1AE9-D46B-6920-87FB1BDDB33B}"/>
              </a:ext>
            </a:extLst>
          </p:cNvPr>
          <p:cNvPicPr>
            <a:picLocks noChangeAspect="1"/>
          </p:cNvPicPr>
          <p:nvPr/>
        </p:nvPicPr>
        <p:blipFill>
          <a:blip r:embed="rId2"/>
          <a:stretch>
            <a:fillRect/>
          </a:stretch>
        </p:blipFill>
        <p:spPr>
          <a:xfrm>
            <a:off x="0" y="353786"/>
            <a:ext cx="9144000" cy="6504214"/>
          </a:xfrm>
          <a:prstGeom prst="rect">
            <a:avLst/>
          </a:prstGeom>
        </p:spPr>
      </p:pic>
    </p:spTree>
    <p:extLst>
      <p:ext uri="{BB962C8B-B14F-4D97-AF65-F5344CB8AC3E}">
        <p14:creationId xmlns:p14="http://schemas.microsoft.com/office/powerpoint/2010/main" val="26552496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B07E3-9723-548E-F7F8-F59216A64C2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F778A74-9A9B-138D-490D-B2A7117C7285}"/>
              </a:ext>
              <a:ext uri="{C183D7F6-B498-43B3-948B-1728B52AA6E4}">
                <adec:decorative xmlns:adec="http://schemas.microsoft.com/office/drawing/2017/decorative" val="1"/>
              </a:ext>
            </a:extLst>
          </p:cNvPr>
          <p:cNvSpPr/>
          <p:nvPr/>
        </p:nvSpPr>
        <p:spPr bwMode="auto">
          <a:xfrm>
            <a:off x="235974" y="5584723"/>
            <a:ext cx="8721213" cy="11897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0AA27287-610F-0D1E-5F33-852DE55E05AB}"/>
              </a:ext>
            </a:extLst>
          </p:cNvPr>
          <p:cNvSpPr>
            <a:spLocks noGrp="1"/>
          </p:cNvSpPr>
          <p:nvPr>
            <p:ph type="title"/>
          </p:nvPr>
        </p:nvSpPr>
        <p:spPr>
          <a:xfrm>
            <a:off x="612000" y="338228"/>
            <a:ext cx="7920000" cy="720000"/>
          </a:xfrm>
        </p:spPr>
        <p:txBody>
          <a:bodyPr wrap="square" anchor="t">
            <a:normAutofit/>
          </a:bodyPr>
          <a:lstStyle/>
          <a:p>
            <a:pPr>
              <a:lnSpc>
                <a:spcPct val="90000"/>
              </a:lnSpc>
            </a:pPr>
            <a:r>
              <a:rPr lang="en-GB" dirty="0">
                <a:solidFill>
                  <a:srgbClr val="223982"/>
                </a:solidFill>
                <a:latin typeface="Arial"/>
                <a:cs typeface="Arial"/>
              </a:rPr>
              <a:t>Prioritising cultural activities</a:t>
            </a:r>
          </a:p>
        </p:txBody>
      </p:sp>
      <p:sp>
        <p:nvSpPr>
          <p:cNvPr id="5" name="TextBox 4">
            <a:extLst>
              <a:ext uri="{FF2B5EF4-FFF2-40B4-BE49-F238E27FC236}">
                <a16:creationId xmlns:a16="http://schemas.microsoft.com/office/drawing/2014/main" id="{3C037D91-68F6-7046-0AD8-0DDD325FF18D}"/>
              </a:ext>
            </a:extLst>
          </p:cNvPr>
          <p:cNvSpPr txBox="1"/>
          <p:nvPr/>
        </p:nvSpPr>
        <p:spPr>
          <a:xfrm>
            <a:off x="612000" y="698228"/>
            <a:ext cx="8259857" cy="1015663"/>
          </a:xfrm>
          <a:prstGeom prst="rect">
            <a:avLst/>
          </a:prstGeom>
          <a:noFill/>
        </p:spPr>
        <p:txBody>
          <a:bodyPr wrap="square" lIns="91440" tIns="45720" rIns="91440" bIns="45720" rtlCol="0" anchor="t">
            <a:spAutoFit/>
          </a:bodyPr>
          <a:lstStyle/>
          <a:p>
            <a:r>
              <a:rPr lang="en-GB" sz="1200" dirty="0">
                <a:latin typeface="Arial"/>
                <a:cs typeface="Arial"/>
              </a:rPr>
              <a:t>Respondents were asked if in the future the </a:t>
            </a:r>
            <a:r>
              <a:rPr lang="en-GB" sz="1200">
                <a:latin typeface="Arial"/>
                <a:cs typeface="Arial"/>
              </a:rPr>
              <a:t>Council</a:t>
            </a:r>
            <a:r>
              <a:rPr lang="en-GB" sz="1200" dirty="0">
                <a:latin typeface="Arial"/>
                <a:cs typeface="Arial"/>
              </a:rPr>
              <a:t> is unable to provide the full range of cultural activities we currently support, what would they prioritise. A total of 364 people provided responses. These comments have been grouped into key themes, which are summarised in the table below. Examples of individual comments are included on the next page, with the full list of comments available in the final </a:t>
            </a:r>
            <a:r>
              <a:rPr lang="en-GB" sz="1200">
                <a:latin typeface="Arial"/>
                <a:cs typeface="Arial"/>
              </a:rPr>
              <a:t>appendices</a:t>
            </a:r>
            <a:r>
              <a:rPr lang="en-GB" sz="1200" dirty="0">
                <a:latin typeface="Arial"/>
                <a:cs typeface="Arial"/>
              </a:rPr>
              <a:t> report. </a:t>
            </a:r>
            <a:endParaRPr lang="en-GB" sz="1200" dirty="0"/>
          </a:p>
          <a:p>
            <a:endParaRPr lang="en-GB" sz="1200" b="1" i="1" dirty="0"/>
          </a:p>
        </p:txBody>
      </p:sp>
      <p:graphicFrame>
        <p:nvGraphicFramePr>
          <p:cNvPr id="4" name="Table 4">
            <a:extLst>
              <a:ext uri="{FF2B5EF4-FFF2-40B4-BE49-F238E27FC236}">
                <a16:creationId xmlns:a16="http://schemas.microsoft.com/office/drawing/2014/main" id="{AB9CD7BF-AD2B-40D0-B334-13E61BF84E5A}"/>
              </a:ext>
            </a:extLst>
          </p:cNvPr>
          <p:cNvGraphicFramePr>
            <a:graphicFrameLocks noGrp="1"/>
          </p:cNvGraphicFramePr>
          <p:nvPr>
            <p:extLst>
              <p:ext uri="{D42A27DB-BD31-4B8C-83A1-F6EECF244321}">
                <p14:modId xmlns:p14="http://schemas.microsoft.com/office/powerpoint/2010/main" val="3941534759"/>
              </p:ext>
            </p:extLst>
          </p:nvPr>
        </p:nvGraphicFramePr>
        <p:xfrm>
          <a:off x="410555" y="1568344"/>
          <a:ext cx="8461302" cy="4950443"/>
        </p:xfrm>
        <a:graphic>
          <a:graphicData uri="http://schemas.openxmlformats.org/drawingml/2006/table">
            <a:tbl>
              <a:tblPr firstRow="1" bandRow="1">
                <a:tableStyleId>{3B4B98B0-60AC-42C2-AFA5-B58CD77FA1E5}</a:tableStyleId>
              </a:tblPr>
              <a:tblGrid>
                <a:gridCol w="7632232">
                  <a:extLst>
                    <a:ext uri="{9D8B030D-6E8A-4147-A177-3AD203B41FA5}">
                      <a16:colId xmlns:a16="http://schemas.microsoft.com/office/drawing/2014/main" val="581576678"/>
                    </a:ext>
                  </a:extLst>
                </a:gridCol>
                <a:gridCol w="829070">
                  <a:extLst>
                    <a:ext uri="{9D8B030D-6E8A-4147-A177-3AD203B41FA5}">
                      <a16:colId xmlns:a16="http://schemas.microsoft.com/office/drawing/2014/main" val="3592822719"/>
                    </a:ext>
                  </a:extLst>
                </a:gridCol>
              </a:tblGrid>
              <a:tr h="305774">
                <a:tc>
                  <a:txBody>
                    <a:bodyPr/>
                    <a:lstStyle/>
                    <a:p>
                      <a:pPr algn="ctr"/>
                      <a:r>
                        <a:rPr lang="en-GB" sz="1200" dirty="0"/>
                        <a:t>Theme</a:t>
                      </a:r>
                      <a:endParaRPr lang="en-GB" sz="1200" dirty="0">
                        <a:latin typeface="+mn-lt"/>
                        <a:cs typeface="Arial"/>
                      </a:endParaRPr>
                    </a:p>
                  </a:txBody>
                  <a:tcPr anchor="ctr"/>
                </a:tc>
                <a:tc>
                  <a:txBody>
                    <a:bodyPr/>
                    <a:lstStyle/>
                    <a:p>
                      <a:pPr algn="ctr"/>
                      <a:r>
                        <a:rPr lang="en-GB" sz="1200" dirty="0"/>
                        <a:t>Count</a:t>
                      </a:r>
                      <a:endParaRPr lang="en-GB" sz="1200" dirty="0">
                        <a:latin typeface="+mn-lt"/>
                        <a:cs typeface="Arial"/>
                      </a:endParaRPr>
                    </a:p>
                  </a:txBody>
                  <a:tcPr anchor="ctr"/>
                </a:tc>
                <a:extLst>
                  <a:ext uri="{0D108BD9-81ED-4DB2-BD59-A6C34878D82A}">
                    <a16:rowId xmlns:a16="http://schemas.microsoft.com/office/drawing/2014/main" val="730308061"/>
                  </a:ext>
                </a:extLst>
              </a:tr>
              <a:tr h="446294">
                <a:tc>
                  <a:txBody>
                    <a:bodyPr/>
                    <a:lstStyle/>
                    <a:p>
                      <a:pPr algn="ctr" fontAlgn="b">
                        <a:buNone/>
                      </a:pPr>
                      <a:r>
                        <a:rPr lang="en-GB" sz="1200" b="1" i="0" u="none" strike="noStrike" dirty="0">
                          <a:solidFill>
                            <a:srgbClr val="000000"/>
                          </a:solidFill>
                          <a:effectLst/>
                          <a:latin typeface="+mj-lt"/>
                        </a:rPr>
                        <a:t>Council run services including Libraries, Parks and Museums</a:t>
                      </a:r>
                    </a:p>
                  </a:txBody>
                  <a:tcPr marL="6350" marR="6350" marT="6350" marB="0" anchor="ctr"/>
                </a:tc>
                <a:tc>
                  <a:txBody>
                    <a:bodyPr/>
                    <a:lstStyle/>
                    <a:p>
                      <a:pPr algn="ctr" fontAlgn="b">
                        <a:buNone/>
                      </a:pPr>
                      <a:r>
                        <a:rPr lang="en-GB" sz="1200" b="0" i="0" u="none" strike="noStrike" dirty="0">
                          <a:solidFill>
                            <a:srgbClr val="000000"/>
                          </a:solidFill>
                          <a:effectLst/>
                          <a:latin typeface="+mj-lt"/>
                        </a:rPr>
                        <a:t>151</a:t>
                      </a:r>
                    </a:p>
                  </a:txBody>
                  <a:tcPr marL="6350" marR="6350" marT="6350" marB="0" anchor="ctr"/>
                </a:tc>
                <a:extLst>
                  <a:ext uri="{0D108BD9-81ED-4DB2-BD59-A6C34878D82A}">
                    <a16:rowId xmlns:a16="http://schemas.microsoft.com/office/drawing/2014/main" val="2032888938"/>
                  </a:ext>
                </a:extLst>
              </a:tr>
              <a:tr h="521111">
                <a:tc>
                  <a:txBody>
                    <a:bodyPr/>
                    <a:lstStyle/>
                    <a:p>
                      <a:pPr algn="ctr" fontAlgn="b">
                        <a:buNone/>
                      </a:pPr>
                      <a:r>
                        <a:rPr lang="en-GB" sz="1200" b="1" i="0" u="none" strike="noStrike" dirty="0">
                          <a:solidFill>
                            <a:srgbClr val="000000"/>
                          </a:solidFill>
                          <a:effectLst/>
                          <a:latin typeface="+mj-lt"/>
                        </a:rPr>
                        <a:t>Community and Grassroots Cultural Activities: </a:t>
                      </a:r>
                      <a:r>
                        <a:rPr lang="en-GB" sz="1200" b="0" i="0" u="none" strike="noStrike" dirty="0">
                          <a:solidFill>
                            <a:srgbClr val="000000"/>
                          </a:solidFill>
                          <a:effectLst/>
                          <a:latin typeface="+mj-lt"/>
                        </a:rPr>
                        <a:t>Community-led initiatives, local markets, festivals, and events that foster social cohesion, cultural diversity, local economic benefits, and community wellbeing.</a:t>
                      </a:r>
                    </a:p>
                  </a:txBody>
                  <a:tcPr marL="6350" marR="6350" marT="6350" marB="0" anchor="ctr"/>
                </a:tc>
                <a:tc>
                  <a:txBody>
                    <a:bodyPr/>
                    <a:lstStyle/>
                    <a:p>
                      <a:pPr algn="ctr" fontAlgn="b">
                        <a:buNone/>
                      </a:pPr>
                      <a:r>
                        <a:rPr lang="en-GB" sz="1200" b="0" i="0" u="none" strike="noStrike" dirty="0">
                          <a:solidFill>
                            <a:srgbClr val="000000"/>
                          </a:solidFill>
                          <a:effectLst/>
                          <a:latin typeface="+mj-lt"/>
                        </a:rPr>
                        <a:t>136</a:t>
                      </a:r>
                    </a:p>
                  </a:txBody>
                  <a:tcPr marL="6350" marR="6350" marT="6350" marB="0" anchor="ctr"/>
                </a:tc>
                <a:extLst>
                  <a:ext uri="{0D108BD9-81ED-4DB2-BD59-A6C34878D82A}">
                    <a16:rowId xmlns:a16="http://schemas.microsoft.com/office/drawing/2014/main" val="2623835808"/>
                  </a:ext>
                </a:extLst>
              </a:tr>
              <a:tr h="670894">
                <a:tc>
                  <a:txBody>
                    <a:bodyPr/>
                    <a:lstStyle/>
                    <a:p>
                      <a:pPr algn="ctr" fontAlgn="b">
                        <a:buNone/>
                      </a:pPr>
                      <a:r>
                        <a:rPr lang="en-GB" sz="1200" b="1" i="0" u="none" strike="noStrike" dirty="0">
                          <a:solidFill>
                            <a:srgbClr val="000000"/>
                          </a:solidFill>
                          <a:effectLst/>
                          <a:latin typeface="+mj-lt"/>
                        </a:rPr>
                        <a:t>Cultural Venues, Institutions, and Arts: </a:t>
                      </a:r>
                      <a:r>
                        <a:rPr lang="en-GB" sz="1200" b="0" i="0" u="none" strike="noStrike" dirty="0">
                          <a:solidFill>
                            <a:srgbClr val="000000"/>
                          </a:solidFill>
                          <a:effectLst/>
                          <a:latin typeface="+mj-lt"/>
                        </a:rPr>
                        <a:t>Heritage sites, art institutions, performing arts, theatre, music, creative workshops, and outdoor public art initiatives are essential cultural resources that enrich education, community engagement, historical significance, and overall cultural life.</a:t>
                      </a:r>
                    </a:p>
                  </a:txBody>
                  <a:tcPr marL="6350" marR="6350" marT="6350" marB="0" anchor="ctr"/>
                </a:tc>
                <a:tc>
                  <a:txBody>
                    <a:bodyPr/>
                    <a:lstStyle/>
                    <a:p>
                      <a:pPr algn="ctr" fontAlgn="b">
                        <a:buNone/>
                      </a:pPr>
                      <a:r>
                        <a:rPr lang="en-GB" sz="1200" b="0" i="0" u="none" strike="noStrike" dirty="0">
                          <a:solidFill>
                            <a:srgbClr val="000000"/>
                          </a:solidFill>
                          <a:effectLst/>
                          <a:latin typeface="+mj-lt"/>
                        </a:rPr>
                        <a:t>127</a:t>
                      </a:r>
                    </a:p>
                  </a:txBody>
                  <a:tcPr marL="6350" marR="6350" marT="6350" marB="0" anchor="ctr"/>
                </a:tc>
                <a:extLst>
                  <a:ext uri="{0D108BD9-81ED-4DB2-BD59-A6C34878D82A}">
                    <a16:rowId xmlns:a16="http://schemas.microsoft.com/office/drawing/2014/main" val="233374309"/>
                  </a:ext>
                </a:extLst>
              </a:tr>
              <a:tr h="577802">
                <a:tc>
                  <a:txBody>
                    <a:bodyPr/>
                    <a:lstStyle/>
                    <a:p>
                      <a:pPr algn="ctr" fontAlgn="b">
                        <a:buNone/>
                      </a:pPr>
                      <a:r>
                        <a:rPr lang="en-GB" sz="1200" b="1" i="0" u="none" strike="noStrike" dirty="0">
                          <a:solidFill>
                            <a:srgbClr val="000000"/>
                          </a:solidFill>
                          <a:effectLst/>
                          <a:latin typeface="+mj-lt"/>
                        </a:rPr>
                        <a:t>Funding, Sustainability, and Prioritisation Concerns: </a:t>
                      </a:r>
                      <a:r>
                        <a:rPr lang="en-GB" sz="1200" b="0" i="0" u="none" strike="noStrike" dirty="0">
                          <a:solidFill>
                            <a:srgbClr val="000000"/>
                          </a:solidFill>
                          <a:effectLst/>
                          <a:latin typeface="+mj-lt"/>
                        </a:rPr>
                        <a:t>Addressing concerns about funding allocation, sustainability, cost-effectiveness, and differing views on prioritisation and tax implications for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48</a:t>
                      </a:r>
                    </a:p>
                  </a:txBody>
                  <a:tcPr marL="6350" marR="6350" marT="6350" marB="0" anchor="ctr"/>
                </a:tc>
                <a:extLst>
                  <a:ext uri="{0D108BD9-81ED-4DB2-BD59-A6C34878D82A}">
                    <a16:rowId xmlns:a16="http://schemas.microsoft.com/office/drawing/2014/main" val="1325692564"/>
                  </a:ext>
                </a:extLst>
              </a:tr>
              <a:tr h="570271">
                <a:tc>
                  <a:txBody>
                    <a:bodyPr/>
                    <a:lstStyle/>
                    <a:p>
                      <a:pPr algn="ctr" fontAlgn="b">
                        <a:buNone/>
                      </a:pPr>
                      <a:r>
                        <a:rPr lang="en-GB" sz="1200" b="1" i="0" u="none" strike="noStrike" dirty="0">
                          <a:solidFill>
                            <a:srgbClr val="000000"/>
                          </a:solidFill>
                          <a:effectLst/>
                          <a:latin typeface="+mj-lt"/>
                        </a:rPr>
                        <a:t>Inclusivity, Accessibility, and Safety in Cultural Activities: </a:t>
                      </a:r>
                      <a:r>
                        <a:rPr lang="en-GB" sz="1200" b="0" i="0" u="none" strike="noStrike" dirty="0">
                          <a:solidFill>
                            <a:srgbClr val="000000"/>
                          </a:solidFill>
                          <a:effectLst/>
                          <a:latin typeface="+mj-lt"/>
                        </a:rPr>
                        <a:t>Ensuring cultural activities are inclusive, accessible, safe, and supportive of vulnerable groups to promote equitable participation across the community.</a:t>
                      </a:r>
                    </a:p>
                  </a:txBody>
                  <a:tcPr marL="6350" marR="6350" marT="6350" marB="0" anchor="ctr"/>
                </a:tc>
                <a:tc>
                  <a:txBody>
                    <a:bodyPr/>
                    <a:lstStyle/>
                    <a:p>
                      <a:pPr algn="ctr" fontAlgn="b">
                        <a:buNone/>
                      </a:pPr>
                      <a:r>
                        <a:rPr lang="en-GB" sz="1200" b="0" i="0" u="none" strike="noStrike" dirty="0">
                          <a:solidFill>
                            <a:srgbClr val="000000"/>
                          </a:solidFill>
                          <a:effectLst/>
                          <a:latin typeface="+mj-lt"/>
                        </a:rPr>
                        <a:t>24</a:t>
                      </a:r>
                    </a:p>
                  </a:txBody>
                  <a:tcPr marL="6350" marR="6350" marT="6350" marB="0" anchor="ctr"/>
                </a:tc>
                <a:extLst>
                  <a:ext uri="{0D108BD9-81ED-4DB2-BD59-A6C34878D82A}">
                    <a16:rowId xmlns:a16="http://schemas.microsoft.com/office/drawing/2014/main" val="2629119863"/>
                  </a:ext>
                </a:extLst>
              </a:tr>
              <a:tr h="466372">
                <a:tc>
                  <a:txBody>
                    <a:bodyPr/>
                    <a:lstStyle/>
                    <a:p>
                      <a:pPr algn="ctr" fontAlgn="b">
                        <a:buNone/>
                      </a:pPr>
                      <a:r>
                        <a:rPr lang="en-GB" sz="1200" b="1" i="0" u="none" strike="noStrike" dirty="0">
                          <a:solidFill>
                            <a:srgbClr val="000000"/>
                          </a:solidFill>
                          <a:effectLst/>
                          <a:latin typeface="+mj-lt"/>
                        </a:rPr>
                        <a:t>Youth and Children’s Cultural Engagement: </a:t>
                      </a:r>
                      <a:r>
                        <a:rPr lang="en-GB" sz="1200" b="0" i="0" u="none" strike="noStrike" dirty="0">
                          <a:solidFill>
                            <a:srgbClr val="000000"/>
                          </a:solidFill>
                          <a:effectLst/>
                          <a:latin typeface="+mj-lt"/>
                        </a:rPr>
                        <a:t>Prioritising cultural activities targeting youth and children to support their development and engagement in the community.</a:t>
                      </a:r>
                    </a:p>
                  </a:txBody>
                  <a:tcPr marL="6350" marR="6350" marT="6350" marB="0" anchor="ctr"/>
                </a:tc>
                <a:tc>
                  <a:txBody>
                    <a:bodyPr/>
                    <a:lstStyle/>
                    <a:p>
                      <a:pPr algn="ctr" fontAlgn="b">
                        <a:buNone/>
                      </a:pPr>
                      <a:r>
                        <a:rPr lang="en-GB" sz="1200" b="0" i="0" u="none" strike="noStrike" dirty="0">
                          <a:solidFill>
                            <a:srgbClr val="000000"/>
                          </a:solidFill>
                          <a:effectLst/>
                          <a:latin typeface="+mj-lt"/>
                        </a:rPr>
                        <a:t>19</a:t>
                      </a:r>
                    </a:p>
                  </a:txBody>
                  <a:tcPr marL="6350" marR="6350" marT="6350" marB="0" anchor="ctr"/>
                </a:tc>
                <a:extLst>
                  <a:ext uri="{0D108BD9-81ED-4DB2-BD59-A6C34878D82A}">
                    <a16:rowId xmlns:a16="http://schemas.microsoft.com/office/drawing/2014/main" val="3104980702"/>
                  </a:ext>
                </a:extLst>
              </a:tr>
              <a:tr h="566015">
                <a:tc>
                  <a:txBody>
                    <a:bodyPr/>
                    <a:lstStyle/>
                    <a:p>
                      <a:pPr algn="ctr" fontAlgn="b">
                        <a:buNone/>
                      </a:pPr>
                      <a:r>
                        <a:rPr lang="en-GB" sz="1200" b="1" i="0" u="none" strike="noStrike" dirty="0">
                          <a:solidFill>
                            <a:srgbClr val="000000"/>
                          </a:solidFill>
                          <a:effectLst/>
                          <a:latin typeface="+mj-lt"/>
                        </a:rPr>
                        <a:t>Health and Social Benefits of Cultural Programs: </a:t>
                      </a:r>
                      <a:r>
                        <a:rPr lang="en-GB" sz="1200" b="0" i="0" u="none" strike="noStrike" dirty="0">
                          <a:solidFill>
                            <a:srgbClr val="000000"/>
                          </a:solidFill>
                          <a:effectLst/>
                          <a:latin typeface="+mj-lt"/>
                        </a:rPr>
                        <a:t>Cultural programs that promote health, well-being, reduce social isolation, and build social cohesion as important community priorities.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18</a:t>
                      </a:r>
                    </a:p>
                  </a:txBody>
                  <a:tcPr marL="6350" marR="6350" marT="6350" marB="0" anchor="ctr"/>
                </a:tc>
                <a:extLst>
                  <a:ext uri="{0D108BD9-81ED-4DB2-BD59-A6C34878D82A}">
                    <a16:rowId xmlns:a16="http://schemas.microsoft.com/office/drawing/2014/main" val="3853365090"/>
                  </a:ext>
                </a:extLst>
              </a:tr>
              <a:tr h="367700">
                <a:tc>
                  <a:txBody>
                    <a:bodyPr/>
                    <a:lstStyle/>
                    <a:p>
                      <a:pPr algn="ctr" fontAlgn="b">
                        <a:buNone/>
                      </a:pPr>
                      <a:r>
                        <a:rPr lang="en-GB" sz="1200" b="1" i="0" u="none" strike="noStrike" dirty="0">
                          <a:solidFill>
                            <a:srgbClr val="000000"/>
                          </a:solidFill>
                          <a:effectLst/>
                          <a:latin typeface="+mj-lt"/>
                        </a:rPr>
                        <a:t>Uncertainty or Lack of Opinion: </a:t>
                      </a:r>
                      <a:r>
                        <a:rPr lang="en-GB" sz="1200" b="0" i="0" u="none" strike="noStrike" dirty="0">
                          <a:solidFill>
                            <a:srgbClr val="000000"/>
                          </a:solidFill>
                          <a:effectLst/>
                          <a:latin typeface="+mj-lt"/>
                        </a:rPr>
                        <a:t>Respondents expressing uncertainty or lack of opinion.</a:t>
                      </a:r>
                    </a:p>
                  </a:txBody>
                  <a:tcPr marL="6350" marR="6350" marT="6350" marB="0" anchor="ctr"/>
                </a:tc>
                <a:tc>
                  <a:txBody>
                    <a:bodyPr/>
                    <a:lstStyle/>
                    <a:p>
                      <a:pPr algn="ctr" fontAlgn="b">
                        <a:buNone/>
                      </a:pPr>
                      <a:r>
                        <a:rPr lang="en-GB" sz="1200" b="0" i="0" u="none" strike="noStrike" dirty="0">
                          <a:solidFill>
                            <a:srgbClr val="000000"/>
                          </a:solidFill>
                          <a:effectLst/>
                          <a:latin typeface="+mj-lt"/>
                        </a:rPr>
                        <a:t>12</a:t>
                      </a:r>
                    </a:p>
                  </a:txBody>
                  <a:tcPr marL="6350" marR="6350" marT="6350" marB="0" anchor="ctr"/>
                </a:tc>
                <a:extLst>
                  <a:ext uri="{0D108BD9-81ED-4DB2-BD59-A6C34878D82A}">
                    <a16:rowId xmlns:a16="http://schemas.microsoft.com/office/drawing/2014/main" val="2715025571"/>
                  </a:ext>
                </a:extLst>
              </a:tr>
              <a:tr h="458210">
                <a:tc>
                  <a:txBody>
                    <a:bodyPr/>
                    <a:lstStyle/>
                    <a:p>
                      <a:pPr algn="ctr" fontAlgn="b">
                        <a:buNone/>
                      </a:pPr>
                      <a:r>
                        <a:rPr lang="en-GB" sz="1200" b="1" i="0" u="none" strike="noStrike" dirty="0">
                          <a:solidFill>
                            <a:srgbClr val="000000"/>
                          </a:solidFill>
                          <a:effectLst/>
                          <a:latin typeface="+mj-lt"/>
                        </a:rPr>
                        <a:t>Localised Decision-Making for Cultural Priorities: </a:t>
                      </a:r>
                      <a:r>
                        <a:rPr lang="en-GB" sz="1200" b="0" i="0" u="none" strike="noStrike" dirty="0">
                          <a:solidFill>
                            <a:srgbClr val="000000"/>
                          </a:solidFill>
                          <a:effectLst/>
                          <a:latin typeface="+mj-lt"/>
                        </a:rPr>
                        <a:t>Emphasising the need for cultural activity prioritisation to be localised based on specific community needs and preferences.</a:t>
                      </a:r>
                    </a:p>
                  </a:txBody>
                  <a:tcPr marL="6350" marR="6350" marT="6350" marB="0" anchor="ctr"/>
                </a:tc>
                <a:tc>
                  <a:txBody>
                    <a:bodyPr/>
                    <a:lstStyle/>
                    <a:p>
                      <a:pPr algn="ctr" fontAlgn="b">
                        <a:buNone/>
                      </a:pPr>
                      <a:r>
                        <a:rPr lang="en-GB" sz="1200" b="0" i="0" u="none" strike="noStrike" dirty="0">
                          <a:solidFill>
                            <a:srgbClr val="000000"/>
                          </a:solidFill>
                          <a:effectLst/>
                          <a:latin typeface="+mj-lt"/>
                        </a:rPr>
                        <a:t>11</a:t>
                      </a:r>
                    </a:p>
                  </a:txBody>
                  <a:tcPr marL="6350" marR="6350" marT="6350" marB="0" anchor="ctr"/>
                </a:tc>
                <a:extLst>
                  <a:ext uri="{0D108BD9-81ED-4DB2-BD59-A6C34878D82A}">
                    <a16:rowId xmlns:a16="http://schemas.microsoft.com/office/drawing/2014/main" val="4284871309"/>
                  </a:ext>
                </a:extLst>
              </a:tr>
            </a:tbl>
          </a:graphicData>
        </a:graphic>
      </p:graphicFrame>
    </p:spTree>
    <p:extLst>
      <p:ext uri="{BB962C8B-B14F-4D97-AF65-F5344CB8AC3E}">
        <p14:creationId xmlns:p14="http://schemas.microsoft.com/office/powerpoint/2010/main" val="22695194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B628E-DB80-CE79-AC22-73C7BA231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8C8CE-B225-275C-AF2D-B4819BBB10E0}"/>
              </a:ext>
            </a:extLst>
          </p:cNvPr>
          <p:cNvSpPr>
            <a:spLocks noGrp="1"/>
          </p:cNvSpPr>
          <p:nvPr>
            <p:ph type="title"/>
          </p:nvPr>
        </p:nvSpPr>
        <p:spPr>
          <a:xfrm>
            <a:off x="419878" y="229555"/>
            <a:ext cx="8112122" cy="524946"/>
          </a:xfrm>
        </p:spPr>
        <p:txBody>
          <a:bodyPr/>
          <a:lstStyle/>
          <a:p>
            <a:pPr>
              <a:lnSpc>
                <a:spcPct val="90000"/>
              </a:lnSpc>
            </a:pPr>
            <a:r>
              <a:rPr lang="en-GB" dirty="0">
                <a:solidFill>
                  <a:srgbClr val="223982"/>
                </a:solidFill>
                <a:latin typeface="Arial"/>
                <a:cs typeface="Arial"/>
              </a:rPr>
              <a:t>Prioritising cultural activities</a:t>
            </a:r>
          </a:p>
        </p:txBody>
      </p:sp>
      <p:sp>
        <p:nvSpPr>
          <p:cNvPr id="3" name="TextBox 2">
            <a:extLst>
              <a:ext uri="{FF2B5EF4-FFF2-40B4-BE49-F238E27FC236}">
                <a16:creationId xmlns:a16="http://schemas.microsoft.com/office/drawing/2014/main" id="{E993A650-216A-E7EE-3402-5490AE11B598}"/>
              </a:ext>
            </a:extLst>
          </p:cNvPr>
          <p:cNvSpPr txBox="1"/>
          <p:nvPr/>
        </p:nvSpPr>
        <p:spPr>
          <a:xfrm>
            <a:off x="321830" y="701799"/>
            <a:ext cx="5069743" cy="646331"/>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“Libraries, museums, parks, gardens, music.”</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Council run services including Libraries, Parks and Museums</a:t>
            </a:r>
          </a:p>
        </p:txBody>
      </p:sp>
      <p:sp>
        <p:nvSpPr>
          <p:cNvPr id="8" name="TextBox 7">
            <a:extLst>
              <a:ext uri="{FF2B5EF4-FFF2-40B4-BE49-F238E27FC236}">
                <a16:creationId xmlns:a16="http://schemas.microsoft.com/office/drawing/2014/main" id="{4A24D62D-B576-C6DE-315A-E95B19BF7ED8}"/>
              </a:ext>
            </a:extLst>
          </p:cNvPr>
          <p:cNvSpPr txBox="1"/>
          <p:nvPr/>
        </p:nvSpPr>
        <p:spPr>
          <a:xfrm>
            <a:off x="153325" y="1628655"/>
            <a:ext cx="3089902" cy="830997"/>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“Community inspired cultural events..”</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Community and Grassroots Cultural Activities</a:t>
            </a:r>
          </a:p>
        </p:txBody>
      </p:sp>
      <p:sp>
        <p:nvSpPr>
          <p:cNvPr id="4" name="TextBox 3">
            <a:extLst>
              <a:ext uri="{FF2B5EF4-FFF2-40B4-BE49-F238E27FC236}">
                <a16:creationId xmlns:a16="http://schemas.microsoft.com/office/drawing/2014/main" id="{2C340366-A38A-9889-E215-1759CB876060}"/>
              </a:ext>
            </a:extLst>
          </p:cNvPr>
          <p:cNvSpPr txBox="1"/>
          <p:nvPr/>
        </p:nvSpPr>
        <p:spPr>
          <a:xfrm>
            <a:off x="419878" y="2694157"/>
            <a:ext cx="3089902" cy="1200329"/>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“I will prioritise open air events where residents of the borough can gather during the weekends. Events including music, dance etc...”</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Cultural Venues, Institutions, and Arts</a:t>
            </a:r>
          </a:p>
        </p:txBody>
      </p:sp>
      <p:sp>
        <p:nvSpPr>
          <p:cNvPr id="6" name="TextBox 5">
            <a:extLst>
              <a:ext uri="{FF2B5EF4-FFF2-40B4-BE49-F238E27FC236}">
                <a16:creationId xmlns:a16="http://schemas.microsoft.com/office/drawing/2014/main" id="{6A29B9C1-CA6D-6A7A-D33A-DC0F55D848D8}"/>
              </a:ext>
            </a:extLst>
          </p:cNvPr>
          <p:cNvSpPr txBox="1"/>
          <p:nvPr/>
        </p:nvSpPr>
        <p:spPr>
          <a:xfrm>
            <a:off x="532351" y="4072172"/>
            <a:ext cx="3089902" cy="2123658"/>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“The council should not jeopardise Council Tax Payers buy increasing the level of tax, only if surplus funds are available should money be provided for the 'non-essential' cultural activities.   It appears that there is a considerable waste of Council funds with prioritising needless entertainment.”</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Funding, Sustainability, and Prioritisation Concerns</a:t>
            </a:r>
          </a:p>
        </p:txBody>
      </p:sp>
      <p:sp>
        <p:nvSpPr>
          <p:cNvPr id="11" name="TextBox 10">
            <a:extLst>
              <a:ext uri="{FF2B5EF4-FFF2-40B4-BE49-F238E27FC236}">
                <a16:creationId xmlns:a16="http://schemas.microsoft.com/office/drawing/2014/main" id="{CBAD0D50-4CBA-4A69-2AB4-A6FAC49B2B6F}"/>
              </a:ext>
            </a:extLst>
          </p:cNvPr>
          <p:cNvSpPr txBox="1"/>
          <p:nvPr/>
        </p:nvSpPr>
        <p:spPr>
          <a:xfrm>
            <a:off x="5556589" y="882939"/>
            <a:ext cx="3089902" cy="1754326"/>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“Prioritise safety of all events.  Prioritise those which reach the largest number for the least outlay. Prioritise events which enable older and less able residents to enjoy, perhaps arranging transport.”</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Inclusivity, Accessibility, and Safety in Cultural Activities</a:t>
            </a:r>
          </a:p>
        </p:txBody>
      </p:sp>
      <p:sp>
        <p:nvSpPr>
          <p:cNvPr id="7" name="TextBox 6">
            <a:extLst>
              <a:ext uri="{FF2B5EF4-FFF2-40B4-BE49-F238E27FC236}">
                <a16:creationId xmlns:a16="http://schemas.microsoft.com/office/drawing/2014/main" id="{E330763C-BC29-C881-661A-BA7B1A5A1B87}"/>
              </a:ext>
            </a:extLst>
          </p:cNvPr>
          <p:cNvSpPr txBox="1"/>
          <p:nvPr/>
        </p:nvSpPr>
        <p:spPr>
          <a:xfrm>
            <a:off x="5712542" y="2816541"/>
            <a:ext cx="3291031" cy="1200329"/>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“Unique creative activities, different from what people could get elsewhere.  Things to help children learn to appreciate art/culture are important.”</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Youth and Children’s Cultural Engagement</a:t>
            </a:r>
          </a:p>
        </p:txBody>
      </p:sp>
      <p:sp>
        <p:nvSpPr>
          <p:cNvPr id="12" name="TextBox 11">
            <a:extLst>
              <a:ext uri="{FF2B5EF4-FFF2-40B4-BE49-F238E27FC236}">
                <a16:creationId xmlns:a16="http://schemas.microsoft.com/office/drawing/2014/main" id="{9F97E75F-46FA-1FB1-3B63-92DC1EE9D733}"/>
              </a:ext>
            </a:extLst>
          </p:cNvPr>
          <p:cNvSpPr txBox="1"/>
          <p:nvPr/>
        </p:nvSpPr>
        <p:spPr>
          <a:xfrm>
            <a:off x="4571999" y="4435521"/>
            <a:ext cx="4077987" cy="1015663"/>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“Prioritise cultural programs that are proven to improve health and well-being, build social cohesion, and reduce social isolation.”</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Health and Social Benefits of Cultural Programs</a:t>
            </a:r>
          </a:p>
        </p:txBody>
      </p:sp>
      <p:pic>
        <p:nvPicPr>
          <p:cNvPr id="9" name="Picture 8">
            <a:extLst>
              <a:ext uri="{FF2B5EF4-FFF2-40B4-BE49-F238E27FC236}">
                <a16:creationId xmlns:a16="http://schemas.microsoft.com/office/drawing/2014/main" id="{84F186C3-807E-D660-8CEA-4384E45A3C5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87410" y="2459652"/>
            <a:ext cx="1969179" cy="1938696"/>
          </a:xfrm>
          <a:prstGeom prst="rect">
            <a:avLst/>
          </a:prstGeom>
        </p:spPr>
      </p:pic>
      <p:sp>
        <p:nvSpPr>
          <p:cNvPr id="5" name="TextBox 4">
            <a:extLst>
              <a:ext uri="{FF2B5EF4-FFF2-40B4-BE49-F238E27FC236}">
                <a16:creationId xmlns:a16="http://schemas.microsoft.com/office/drawing/2014/main" id="{85B2C0CF-236F-8A7B-3D20-8A9082AA9D81}"/>
              </a:ext>
            </a:extLst>
          </p:cNvPr>
          <p:cNvSpPr txBox="1"/>
          <p:nvPr/>
        </p:nvSpPr>
        <p:spPr>
          <a:xfrm>
            <a:off x="3509780" y="5647996"/>
            <a:ext cx="3089902" cy="1015663"/>
          </a:xfrm>
          <a:prstGeom prst="rect">
            <a:avLst/>
          </a:prstGeom>
          <a:noFill/>
        </p:spPr>
        <p:txBody>
          <a:bodyPr wrap="square" lIns="91440" tIns="45720" rIns="91440" bIns="45720" rtlCol="0" anchor="t">
            <a:spAutoFit/>
          </a:bodyPr>
          <a:lstStyle/>
          <a:p>
            <a:pPr algn="ctr" fontAlgn="b"/>
            <a:r>
              <a:rPr lang="en-GB" sz="1200" b="1" i="1" dirty="0">
                <a:solidFill>
                  <a:schemeClr val="accent1">
                    <a:lumMod val="50000"/>
                  </a:schemeClr>
                </a:solidFill>
                <a:latin typeface="Arial"/>
                <a:cs typeface="Arial"/>
              </a:rPr>
              <a:t>“See which cultural activities is/are more important to the area.”</a:t>
            </a:r>
            <a:endParaRPr lang="en-GB" sz="1200" b="1" i="1" dirty="0">
              <a:solidFill>
                <a:schemeClr val="accent1">
                  <a:lumMod val="50000"/>
                </a:schemeClr>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Localised Decision-Making for Cultural Priorities</a:t>
            </a:r>
          </a:p>
        </p:txBody>
      </p:sp>
    </p:spTree>
    <p:extLst>
      <p:ext uri="{BB962C8B-B14F-4D97-AF65-F5344CB8AC3E}">
        <p14:creationId xmlns:p14="http://schemas.microsoft.com/office/powerpoint/2010/main" val="322512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DA54-8AEB-4EDB-FD0D-978F94407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014BC-B2CF-873B-0390-7375597698F2}"/>
              </a:ext>
            </a:extLst>
          </p:cNvPr>
          <p:cNvSpPr>
            <a:spLocks noGrp="1"/>
          </p:cNvSpPr>
          <p:nvPr>
            <p:ph type="title"/>
          </p:nvPr>
        </p:nvSpPr>
        <p:spPr>
          <a:xfrm>
            <a:off x="603514" y="168973"/>
            <a:ext cx="7920000" cy="720000"/>
          </a:xfrm>
        </p:spPr>
        <p:txBody>
          <a:bodyPr wrap="square" anchor="t">
            <a:normAutofit/>
          </a:bodyPr>
          <a:lstStyle/>
          <a:p>
            <a:pPr>
              <a:lnSpc>
                <a:spcPct val="90000"/>
              </a:lnSpc>
            </a:pPr>
            <a:r>
              <a:rPr lang="en-GB" dirty="0">
                <a:solidFill>
                  <a:srgbClr val="223982"/>
                </a:solidFill>
                <a:latin typeface="Arial"/>
                <a:cs typeface="Arial"/>
              </a:rPr>
              <a:t>Value added by cultural services</a:t>
            </a:r>
          </a:p>
        </p:txBody>
      </p:sp>
      <p:sp>
        <p:nvSpPr>
          <p:cNvPr id="3" name="TextBox 2">
            <a:extLst>
              <a:ext uri="{FF2B5EF4-FFF2-40B4-BE49-F238E27FC236}">
                <a16:creationId xmlns:a16="http://schemas.microsoft.com/office/drawing/2014/main" id="{1156D55C-BC4D-136F-A6D7-D5818E40E224}"/>
              </a:ext>
            </a:extLst>
          </p:cNvPr>
          <p:cNvSpPr txBox="1"/>
          <p:nvPr/>
        </p:nvSpPr>
        <p:spPr>
          <a:xfrm>
            <a:off x="530942" y="528973"/>
            <a:ext cx="8009544" cy="5447645"/>
          </a:xfrm>
          <a:prstGeom prst="rect">
            <a:avLst/>
          </a:prstGeom>
          <a:noFill/>
        </p:spPr>
        <p:txBody>
          <a:bodyPr wrap="square" lIns="91440" tIns="45720" rIns="91440" bIns="45720" anchor="t">
            <a:spAutoFit/>
          </a:bodyPr>
          <a:lstStyle/>
          <a:p>
            <a:r>
              <a:rPr lang="en-GB" sz="1200" dirty="0">
                <a:latin typeface="Arial"/>
                <a:cs typeface="Arial"/>
              </a:rPr>
              <a:t>Respondents were asked how far they agreed or disagreed with three statements. </a:t>
            </a:r>
          </a:p>
          <a:p>
            <a:endParaRPr lang="en-GB" sz="1200" dirty="0">
              <a:latin typeface="Arial"/>
              <a:cs typeface="Arial"/>
            </a:endParaRPr>
          </a:p>
          <a:p>
            <a:r>
              <a:rPr lang="en-GB" sz="1200" dirty="0">
                <a:latin typeface="Arial"/>
                <a:cs typeface="Arial"/>
              </a:rPr>
              <a:t>The highest levels of agreement are for the statements that cultural activities can bring different communities together to support community cohesion, with 53 per cent strongly agreeing and 28 per cent agreeing, and that cultural activities can help people meet others from different backgrounds and support an inclusive environment, with 52 per cent strongly agreeing and 29 per cent agreeing.</a:t>
            </a:r>
          </a:p>
          <a:p>
            <a:endParaRPr lang="en-GB" sz="1200" dirty="0">
              <a:latin typeface="Arial"/>
              <a:cs typeface="Arial"/>
            </a:endParaRPr>
          </a:p>
          <a:p>
            <a:r>
              <a:rPr lang="en-GB" sz="1200" dirty="0">
                <a:latin typeface="Arial"/>
                <a:cs typeface="Arial"/>
              </a:rPr>
              <a:t>The lowest levels of agreement is for the statement “Culture in the borough adds enjoyment to my life”, where 26 per cent strongly agree and 31 per cent agree. This statement also has a higher proportion of respondents who neither agree nor disagree (32 per cent), compared with the other statements. A graph with the full results can be found on the next page.</a:t>
            </a:r>
          </a:p>
          <a:p>
            <a:endParaRPr lang="en-GB" sz="1200" dirty="0">
              <a:latin typeface="Arial"/>
              <a:cs typeface="Arial"/>
            </a:endParaRPr>
          </a:p>
          <a:p>
            <a:br>
              <a:rPr lang="en-GB" sz="1200" dirty="0"/>
            </a:br>
            <a:r>
              <a:rPr lang="en-GB" sz="1200" b="1" dirty="0">
                <a:latin typeface="Arial"/>
                <a:cs typeface="Arial"/>
              </a:rPr>
              <a:t>Demographic differences (these percentages </a:t>
            </a:r>
            <a:r>
              <a:rPr lang="en-GB" sz="1200" b="1" err="1">
                <a:latin typeface="Arial"/>
                <a:cs typeface="Arial"/>
              </a:rPr>
              <a:t>arestrongly</a:t>
            </a:r>
            <a:r>
              <a:rPr lang="en-GB" sz="1200" b="1">
                <a:latin typeface="Arial"/>
                <a:cs typeface="Arial"/>
              </a:rPr>
              <a:t> agree</a:t>
            </a:r>
            <a:r>
              <a:rPr lang="en-GB" sz="1200" b="1" dirty="0">
                <a:latin typeface="Arial"/>
                <a:cs typeface="Arial"/>
              </a:rPr>
              <a:t>/agree combined)</a:t>
            </a:r>
          </a:p>
          <a:p>
            <a:endParaRPr lang="en-GB" sz="1200" dirty="0"/>
          </a:p>
          <a:p>
            <a:r>
              <a:rPr lang="en-GB" sz="1200" b="1" dirty="0"/>
              <a:t>Age: </a:t>
            </a:r>
            <a:r>
              <a:rPr lang="en-GB" sz="1200" dirty="0"/>
              <a:t>Respondents aged under 60 were more likely than those aged 60 and over to agree that cultural activities can bring different communities together to support community cohesion (86 per cent compared with 76 per cent).</a:t>
            </a:r>
          </a:p>
          <a:p>
            <a:endParaRPr lang="en-GB" sz="1200" b="1" dirty="0"/>
          </a:p>
          <a:p>
            <a:r>
              <a:rPr lang="en-GB" sz="1200" b="1" dirty="0"/>
              <a:t>Ethnicity</a:t>
            </a:r>
            <a:r>
              <a:rPr lang="en-GB" sz="1200" dirty="0"/>
              <a:t>: Ethnically Diverse respondents were more likely than White respondents to agree that cultural activities can bring different communities together to support community cohesion (91 per cent compared with 79 per cent). They were also more likely to agree that cultural activities can help people meet others from different backgrounds and support an inclusive environment (95 per cent compared with 78 per cent), and that the current range of community activities in the borough supports effective community cohesion (68 per cent compared with 55 per cent).</a:t>
            </a:r>
          </a:p>
          <a:p>
            <a:endParaRPr lang="en-GB" sz="1200" b="1" dirty="0"/>
          </a:p>
          <a:p>
            <a:r>
              <a:rPr lang="en-GB" sz="1200" b="1" dirty="0"/>
              <a:t>Location: </a:t>
            </a:r>
            <a:r>
              <a:rPr lang="en-GB" sz="1200" dirty="0"/>
              <a:t>Respondents living in the north and centre of the borough were more likely than those in the south to agree that cultural activities can bring different communities together to support community cohesion (north 83 per cent, centre 82 per cent, south 73 per cent). Those in the north and centre were also more likely to agree that the current range of community activities supports effective community cohesion (north 57 per cent, centre 60 per cent, south 46 per cent).</a:t>
            </a:r>
          </a:p>
        </p:txBody>
      </p:sp>
    </p:spTree>
    <p:extLst>
      <p:ext uri="{BB962C8B-B14F-4D97-AF65-F5344CB8AC3E}">
        <p14:creationId xmlns:p14="http://schemas.microsoft.com/office/powerpoint/2010/main" val="25927139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0251D-D923-B93F-6436-F1F35AEC2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FC61E-8E79-644B-0186-3B28F856C4CA}"/>
              </a:ext>
            </a:extLst>
          </p:cNvPr>
          <p:cNvSpPr>
            <a:spLocks noGrp="1"/>
          </p:cNvSpPr>
          <p:nvPr>
            <p:ph type="title"/>
          </p:nvPr>
        </p:nvSpPr>
        <p:spPr>
          <a:xfrm>
            <a:off x="546970" y="235309"/>
            <a:ext cx="8216314" cy="720000"/>
          </a:xfrm>
        </p:spPr>
        <p:txBody>
          <a:bodyPr wrap="square" anchor="t">
            <a:normAutofit/>
          </a:bodyPr>
          <a:lstStyle/>
          <a:p>
            <a:pPr>
              <a:lnSpc>
                <a:spcPct val="90000"/>
              </a:lnSpc>
            </a:pPr>
            <a:r>
              <a:rPr lang="en-GB" dirty="0">
                <a:solidFill>
                  <a:srgbClr val="223982"/>
                </a:solidFill>
                <a:latin typeface="Arial"/>
                <a:cs typeface="Arial"/>
              </a:rPr>
              <a:t>Value added by cultural services</a:t>
            </a:r>
          </a:p>
        </p:txBody>
      </p:sp>
      <p:pic>
        <p:nvPicPr>
          <p:cNvPr id="4" name="Picture 3" descr="The image shows a horizontal stacked bar chart titled “How far do you agree or disagree with the following statements?”. The chart presents survey responses as percentages, with the horizontal axis running from zero to one hundred per cent. Each bar represents a statement about the role of culture in the borough. Responses are divided into six categories: strongly agree, agree, neither agree nor disagree, disagree, strongly disagree, and not answered.&#10;The first statement is “I believe that cultural activities can bring different communities together to support community cohesion.” A strong majority of respondents agree with this statement. Fifty‑three per cent strongly agree and twenty‑eight per cent agree, giving a combined agreement of eighty‑one per cent. Thirteen per cent neither agree nor disagree. Three per cent disagree, two per cent strongly disagree, and one per cent do not answer.&#10;The second statement is “I believe that cultural activities can help you meet people from different backgrounds and support an inclusive environment.” Agreement is similarly high. Fifty‑two per cent strongly agree and twenty‑nine per cent agree, giving a combined agreement of eighty‑one per cent. Fourteen per cent neither agree nor disagree. Three per cent disagree, two per cent strongly disagree, and no respondents are recorded as not answering.&#10;The third statement is “Culture in the borough adds enjoyment to my life.” Responses to this statement are more mixed. Twenty‑six per cent strongly agree and thirty‑one per cent agree, giving a combined agreement of fifty‑seven per cent. A relatively large proportion, thirty‑two per cent, neither agree nor disagree. Eight per cent disagree, three per cent strongly disagree, and one per cent do not answer.&#10;Overall, the chart shows very strong agreement that cultural activities support community cohesion and inclusivity, while views are more varied on the extent to which culture adds enjoyment to individuals’ lives, with higher levels of neutrality and disagreement for this statement.">
            <a:extLst>
              <a:ext uri="{FF2B5EF4-FFF2-40B4-BE49-F238E27FC236}">
                <a16:creationId xmlns:a16="http://schemas.microsoft.com/office/drawing/2014/main" id="{5263AF73-59A3-20B8-FFF8-2D1EA04D6E1D}"/>
              </a:ext>
            </a:extLst>
          </p:cNvPr>
          <p:cNvPicPr>
            <a:picLocks noChangeAspect="1"/>
          </p:cNvPicPr>
          <p:nvPr/>
        </p:nvPicPr>
        <p:blipFill>
          <a:blip r:embed="rId2"/>
          <a:stretch>
            <a:fillRect/>
          </a:stretch>
        </p:blipFill>
        <p:spPr>
          <a:xfrm>
            <a:off x="0" y="1381330"/>
            <a:ext cx="9144000" cy="4095339"/>
          </a:xfrm>
          <a:prstGeom prst="rect">
            <a:avLst/>
          </a:prstGeom>
        </p:spPr>
      </p:pic>
      <p:sp>
        <p:nvSpPr>
          <p:cNvPr id="9" name="TextBox 8">
            <a:extLst>
              <a:ext uri="{FF2B5EF4-FFF2-40B4-BE49-F238E27FC236}">
                <a16:creationId xmlns:a16="http://schemas.microsoft.com/office/drawing/2014/main" id="{664987B5-8C8D-922F-334C-41E968A674F7}"/>
              </a:ext>
            </a:extLst>
          </p:cNvPr>
          <p:cNvSpPr txBox="1"/>
          <p:nvPr/>
        </p:nvSpPr>
        <p:spPr>
          <a:xfrm>
            <a:off x="3605777"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488 (all responses)</a:t>
            </a:r>
          </a:p>
        </p:txBody>
      </p:sp>
    </p:spTree>
    <p:extLst>
      <p:ext uri="{BB962C8B-B14F-4D97-AF65-F5344CB8AC3E}">
        <p14:creationId xmlns:p14="http://schemas.microsoft.com/office/powerpoint/2010/main" val="28277592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5086B-C6A3-BF59-8A3C-25C84E853A6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08B192D-FB2A-E765-47C4-22B3CB5FFF1B}"/>
              </a:ext>
              <a:ext uri="{C183D7F6-B498-43B3-948B-1728B52AA6E4}">
                <adec:decorative xmlns:adec="http://schemas.microsoft.com/office/drawing/2017/decorative" val="1"/>
              </a:ext>
            </a:extLst>
          </p:cNvPr>
          <p:cNvSpPr/>
          <p:nvPr/>
        </p:nvSpPr>
        <p:spPr bwMode="auto">
          <a:xfrm>
            <a:off x="235974" y="5584723"/>
            <a:ext cx="8721213" cy="11897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FF31687B-C750-2C76-3BDE-6CF6700EE4EC}"/>
              </a:ext>
            </a:extLst>
          </p:cNvPr>
          <p:cNvSpPr>
            <a:spLocks noGrp="1"/>
          </p:cNvSpPr>
          <p:nvPr>
            <p:ph type="title"/>
          </p:nvPr>
        </p:nvSpPr>
        <p:spPr>
          <a:xfrm>
            <a:off x="513677" y="190744"/>
            <a:ext cx="7920000" cy="720000"/>
          </a:xfrm>
        </p:spPr>
        <p:txBody>
          <a:bodyPr wrap="square" anchor="t">
            <a:normAutofit/>
          </a:bodyPr>
          <a:lstStyle/>
          <a:p>
            <a:pPr>
              <a:lnSpc>
                <a:spcPct val="90000"/>
              </a:lnSpc>
            </a:pPr>
            <a:r>
              <a:rPr lang="en-GB" dirty="0">
                <a:solidFill>
                  <a:srgbClr val="223982"/>
                </a:solidFill>
                <a:latin typeface="Arial"/>
                <a:cs typeface="Arial"/>
              </a:rPr>
              <a:t>Supporting community cohesion</a:t>
            </a:r>
          </a:p>
        </p:txBody>
      </p:sp>
      <p:sp>
        <p:nvSpPr>
          <p:cNvPr id="5" name="TextBox 4">
            <a:extLst>
              <a:ext uri="{FF2B5EF4-FFF2-40B4-BE49-F238E27FC236}">
                <a16:creationId xmlns:a16="http://schemas.microsoft.com/office/drawing/2014/main" id="{B5B64712-AD4E-DA21-9B17-ECB1C02BC41B}"/>
              </a:ext>
            </a:extLst>
          </p:cNvPr>
          <p:cNvSpPr txBox="1"/>
          <p:nvPr/>
        </p:nvSpPr>
        <p:spPr>
          <a:xfrm>
            <a:off x="410555" y="550744"/>
            <a:ext cx="8461302" cy="1015663"/>
          </a:xfrm>
          <a:prstGeom prst="rect">
            <a:avLst/>
          </a:prstGeom>
          <a:noFill/>
        </p:spPr>
        <p:txBody>
          <a:bodyPr wrap="square" lIns="91440" tIns="45720" rIns="91440" bIns="45720" rtlCol="0" anchor="t">
            <a:spAutoFit/>
          </a:bodyPr>
          <a:lstStyle/>
          <a:p>
            <a:r>
              <a:rPr lang="en-GB" sz="1200" dirty="0">
                <a:latin typeface="Arial"/>
                <a:cs typeface="Arial"/>
              </a:rPr>
              <a:t>Respondents were asked what more they think the Council can do through cultural actives to support community cohesion. A total of 241 people provided responses. These comments have been grouped into key themes, which are summarised in the table below. Examples of individual comments are included on the next page, with the full list of comments available in the final </a:t>
            </a:r>
            <a:r>
              <a:rPr lang="en-GB" sz="1200">
                <a:latin typeface="Arial"/>
                <a:cs typeface="Arial"/>
              </a:rPr>
              <a:t>appendices</a:t>
            </a:r>
            <a:r>
              <a:rPr lang="en-GB" sz="1200" dirty="0">
                <a:latin typeface="Arial"/>
                <a:cs typeface="Arial"/>
              </a:rPr>
              <a:t> report. </a:t>
            </a:r>
            <a:endParaRPr lang="en-GB" sz="1200" dirty="0"/>
          </a:p>
          <a:p>
            <a:endParaRPr lang="en-GB" sz="1200" b="1" i="1" dirty="0"/>
          </a:p>
        </p:txBody>
      </p:sp>
      <p:graphicFrame>
        <p:nvGraphicFramePr>
          <p:cNvPr id="4" name="Table 4">
            <a:extLst>
              <a:ext uri="{FF2B5EF4-FFF2-40B4-BE49-F238E27FC236}">
                <a16:creationId xmlns:a16="http://schemas.microsoft.com/office/drawing/2014/main" id="{0C772F9A-ADC0-5FEC-9755-F12BD48F307F}"/>
              </a:ext>
            </a:extLst>
          </p:cNvPr>
          <p:cNvGraphicFramePr>
            <a:graphicFrameLocks noGrp="1"/>
          </p:cNvGraphicFramePr>
          <p:nvPr>
            <p:extLst>
              <p:ext uri="{D42A27DB-BD31-4B8C-83A1-F6EECF244321}">
                <p14:modId xmlns:p14="http://schemas.microsoft.com/office/powerpoint/2010/main" val="315718314"/>
              </p:ext>
            </p:extLst>
          </p:nvPr>
        </p:nvGraphicFramePr>
        <p:xfrm>
          <a:off x="410555" y="1331462"/>
          <a:ext cx="8461302" cy="5465706"/>
        </p:xfrm>
        <a:graphic>
          <a:graphicData uri="http://schemas.openxmlformats.org/drawingml/2006/table">
            <a:tbl>
              <a:tblPr firstRow="1" bandRow="1">
                <a:tableStyleId>{3B4B98B0-60AC-42C2-AFA5-B58CD77FA1E5}</a:tableStyleId>
              </a:tblPr>
              <a:tblGrid>
                <a:gridCol w="7632232">
                  <a:extLst>
                    <a:ext uri="{9D8B030D-6E8A-4147-A177-3AD203B41FA5}">
                      <a16:colId xmlns:a16="http://schemas.microsoft.com/office/drawing/2014/main" val="581576678"/>
                    </a:ext>
                  </a:extLst>
                </a:gridCol>
                <a:gridCol w="829070">
                  <a:extLst>
                    <a:ext uri="{9D8B030D-6E8A-4147-A177-3AD203B41FA5}">
                      <a16:colId xmlns:a16="http://schemas.microsoft.com/office/drawing/2014/main" val="3592822719"/>
                    </a:ext>
                  </a:extLst>
                </a:gridCol>
              </a:tblGrid>
              <a:tr h="305774">
                <a:tc>
                  <a:txBody>
                    <a:bodyPr/>
                    <a:lstStyle/>
                    <a:p>
                      <a:pPr algn="ctr"/>
                      <a:r>
                        <a:rPr lang="en-GB" sz="1200" dirty="0"/>
                        <a:t>Theme</a:t>
                      </a:r>
                      <a:endParaRPr lang="en-GB" sz="1200" dirty="0">
                        <a:latin typeface="+mn-lt"/>
                        <a:cs typeface="Arial"/>
                      </a:endParaRPr>
                    </a:p>
                  </a:txBody>
                  <a:tcPr anchor="ctr"/>
                </a:tc>
                <a:tc>
                  <a:txBody>
                    <a:bodyPr/>
                    <a:lstStyle/>
                    <a:p>
                      <a:pPr algn="ctr"/>
                      <a:r>
                        <a:rPr lang="en-GB" sz="1200" dirty="0"/>
                        <a:t>Count</a:t>
                      </a:r>
                      <a:endParaRPr lang="en-GB" sz="1200" dirty="0">
                        <a:latin typeface="+mn-lt"/>
                        <a:cs typeface="Arial"/>
                      </a:endParaRPr>
                    </a:p>
                  </a:txBody>
                  <a:tcPr anchor="ctr"/>
                </a:tc>
                <a:extLst>
                  <a:ext uri="{0D108BD9-81ED-4DB2-BD59-A6C34878D82A}">
                    <a16:rowId xmlns:a16="http://schemas.microsoft.com/office/drawing/2014/main" val="730308061"/>
                  </a:ext>
                </a:extLst>
              </a:tr>
              <a:tr h="446294">
                <a:tc>
                  <a:txBody>
                    <a:bodyPr/>
                    <a:lstStyle/>
                    <a:p>
                      <a:pPr algn="ctr" fontAlgn="b">
                        <a:buNone/>
                      </a:pPr>
                      <a:r>
                        <a:rPr lang="en-GB" sz="1200" b="1" i="0" u="none" strike="noStrike" dirty="0">
                          <a:solidFill>
                            <a:srgbClr val="000000"/>
                          </a:solidFill>
                          <a:effectLst/>
                          <a:latin typeface="+mj-lt"/>
                        </a:rPr>
                        <a:t>Inclusive and Diverse Cultural Programming: </a:t>
                      </a:r>
                      <a:r>
                        <a:rPr lang="en-GB" sz="1200" b="0" i="0" u="none" strike="noStrike" dirty="0">
                          <a:solidFill>
                            <a:srgbClr val="000000"/>
                          </a:solidFill>
                          <a:effectLst/>
                          <a:latin typeface="+mj-lt"/>
                        </a:rPr>
                        <a:t>Cultural activities should be inclusive, accessible, and representative of the borough's diverse communities, featuring a wide range of events and trauma-informed programming to foster shared experiences and community spirit.</a:t>
                      </a:r>
                    </a:p>
                  </a:txBody>
                  <a:tcPr marL="6350" marR="6350" marT="6350" marB="0" anchor="ctr"/>
                </a:tc>
                <a:tc>
                  <a:txBody>
                    <a:bodyPr/>
                    <a:lstStyle/>
                    <a:p>
                      <a:pPr algn="ctr" fontAlgn="b">
                        <a:buNone/>
                      </a:pPr>
                      <a:r>
                        <a:rPr lang="en-GB" sz="1200" b="0" i="0" u="none" strike="noStrike" dirty="0">
                          <a:solidFill>
                            <a:srgbClr val="000000"/>
                          </a:solidFill>
                          <a:effectLst/>
                          <a:latin typeface="+mj-lt"/>
                        </a:rPr>
                        <a:t>51</a:t>
                      </a:r>
                    </a:p>
                  </a:txBody>
                  <a:tcPr marL="6350" marR="6350" marT="6350" marB="0" anchor="ctr"/>
                </a:tc>
                <a:extLst>
                  <a:ext uri="{0D108BD9-81ED-4DB2-BD59-A6C34878D82A}">
                    <a16:rowId xmlns:a16="http://schemas.microsoft.com/office/drawing/2014/main" val="2032888938"/>
                  </a:ext>
                </a:extLst>
              </a:tr>
              <a:tr h="521111">
                <a:tc>
                  <a:txBody>
                    <a:bodyPr/>
                    <a:lstStyle/>
                    <a:p>
                      <a:pPr algn="ctr" fontAlgn="b">
                        <a:buNone/>
                      </a:pPr>
                      <a:r>
                        <a:rPr lang="en-GB" sz="1200" b="1" i="0" u="none" strike="noStrike" dirty="0">
                          <a:solidFill>
                            <a:srgbClr val="000000"/>
                          </a:solidFill>
                          <a:effectLst/>
                          <a:latin typeface="+mj-lt"/>
                        </a:rPr>
                        <a:t>Scepticism of Council's Role and Cultural Activities: </a:t>
                      </a:r>
                      <a:r>
                        <a:rPr lang="en-GB" sz="1200" b="0" i="0" u="none" strike="noStrike" dirty="0">
                          <a:solidFill>
                            <a:srgbClr val="000000"/>
                          </a:solidFill>
                          <a:effectLst/>
                          <a:latin typeface="+mj-lt"/>
                        </a:rPr>
                        <a:t>Residents question if this is  something the Council should be focusing on at all, doubts exist about the effectiveness of cultural activities and if they cause more separation, funding priorities, community willingness to engage, and limited awareness or uncertainty about cultural offerings.</a:t>
                      </a:r>
                    </a:p>
                  </a:txBody>
                  <a:tcPr marL="6350" marR="6350" marT="6350" marB="0" anchor="ctr"/>
                </a:tc>
                <a:tc>
                  <a:txBody>
                    <a:bodyPr/>
                    <a:lstStyle/>
                    <a:p>
                      <a:pPr algn="ctr" fontAlgn="b">
                        <a:buNone/>
                      </a:pPr>
                      <a:r>
                        <a:rPr lang="en-GB" sz="1200" b="0" i="0" u="none" strike="noStrike" dirty="0">
                          <a:solidFill>
                            <a:srgbClr val="000000"/>
                          </a:solidFill>
                          <a:effectLst/>
                          <a:latin typeface="+mj-lt"/>
                        </a:rPr>
                        <a:t>40</a:t>
                      </a:r>
                    </a:p>
                  </a:txBody>
                  <a:tcPr marL="6350" marR="6350" marT="6350" marB="0" anchor="ctr"/>
                </a:tc>
                <a:extLst>
                  <a:ext uri="{0D108BD9-81ED-4DB2-BD59-A6C34878D82A}">
                    <a16:rowId xmlns:a16="http://schemas.microsoft.com/office/drawing/2014/main" val="2623835808"/>
                  </a:ext>
                </a:extLst>
              </a:tr>
              <a:tr h="670894">
                <a:tc>
                  <a:txBody>
                    <a:bodyPr/>
                    <a:lstStyle/>
                    <a:p>
                      <a:pPr algn="ctr" fontAlgn="b">
                        <a:buNone/>
                      </a:pPr>
                      <a:r>
                        <a:rPr lang="en-GB" sz="1200" b="1" i="0" u="none" strike="noStrike" dirty="0">
                          <a:solidFill>
                            <a:srgbClr val="000000"/>
                          </a:solidFill>
                          <a:effectLst/>
                          <a:latin typeface="+mj-lt"/>
                        </a:rPr>
                        <a:t>Promotion, Communication, and Awareness: </a:t>
                      </a:r>
                      <a:r>
                        <a:rPr lang="en-GB" sz="1200" b="0" i="0" u="none" strike="noStrike" dirty="0">
                          <a:solidFill>
                            <a:srgbClr val="000000"/>
                          </a:solidFill>
                          <a:effectLst/>
                          <a:latin typeface="+mj-lt"/>
                        </a:rPr>
                        <a:t>Effective marketing, professional promotion, and widespread communication are essential to raise awareness and encourage community participation in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j-lt"/>
                        </a:rPr>
                        <a:t>40</a:t>
                      </a:r>
                    </a:p>
                  </a:txBody>
                  <a:tcPr marL="6350" marR="6350" marT="6350" marB="0" anchor="ctr"/>
                </a:tc>
                <a:extLst>
                  <a:ext uri="{0D108BD9-81ED-4DB2-BD59-A6C34878D82A}">
                    <a16:rowId xmlns:a16="http://schemas.microsoft.com/office/drawing/2014/main" val="233374309"/>
                  </a:ext>
                </a:extLst>
              </a:tr>
              <a:tr h="577802">
                <a:tc>
                  <a:txBody>
                    <a:bodyPr/>
                    <a:lstStyle/>
                    <a:p>
                      <a:pPr algn="ctr" fontAlgn="b">
                        <a:buNone/>
                      </a:pPr>
                      <a:r>
                        <a:rPr lang="en-GB" sz="1200" b="1" i="0" u="none" strike="noStrike" dirty="0">
                          <a:solidFill>
                            <a:srgbClr val="000000"/>
                          </a:solidFill>
                          <a:effectLst/>
                          <a:latin typeface="+mj-lt"/>
                        </a:rPr>
                        <a:t>Social and Collaborative Activities for Community Cohesion and Safety: </a:t>
                      </a:r>
                      <a:r>
                        <a:rPr lang="en-GB" sz="1200" b="0" i="0" u="none" strike="noStrike" dirty="0">
                          <a:solidFill>
                            <a:srgbClr val="000000"/>
                          </a:solidFill>
                          <a:effectLst/>
                          <a:latin typeface="+mj-lt"/>
                        </a:rPr>
                        <a:t>Activities promoting positive interaction, collaboration, social gatherings, and addressing safety and anti-discrimination efforts are foundational for building community spirit and cohesion.</a:t>
                      </a:r>
                    </a:p>
                  </a:txBody>
                  <a:tcPr marL="6350" marR="6350" marT="6350" marB="0" anchor="ctr"/>
                </a:tc>
                <a:tc>
                  <a:txBody>
                    <a:bodyPr/>
                    <a:lstStyle/>
                    <a:p>
                      <a:pPr algn="ctr" fontAlgn="b">
                        <a:buNone/>
                      </a:pPr>
                      <a:r>
                        <a:rPr lang="en-GB" sz="1200" b="0" i="0" u="none" strike="noStrike" dirty="0">
                          <a:solidFill>
                            <a:srgbClr val="000000"/>
                          </a:solidFill>
                          <a:effectLst/>
                          <a:latin typeface="+mj-lt"/>
                        </a:rPr>
                        <a:t>38</a:t>
                      </a:r>
                    </a:p>
                  </a:txBody>
                  <a:tcPr marL="6350" marR="6350" marT="6350" marB="0" anchor="ctr"/>
                </a:tc>
                <a:extLst>
                  <a:ext uri="{0D108BD9-81ED-4DB2-BD59-A6C34878D82A}">
                    <a16:rowId xmlns:a16="http://schemas.microsoft.com/office/drawing/2014/main" val="1325692564"/>
                  </a:ext>
                </a:extLst>
              </a:tr>
              <a:tr h="570271">
                <a:tc>
                  <a:txBody>
                    <a:bodyPr/>
                    <a:lstStyle/>
                    <a:p>
                      <a:pPr algn="ctr" fontAlgn="b">
                        <a:buNone/>
                      </a:pPr>
                      <a:r>
                        <a:rPr lang="en-GB" sz="1200" b="1" i="0" u="none" strike="noStrike" dirty="0">
                          <a:solidFill>
                            <a:srgbClr val="000000"/>
                          </a:solidFill>
                          <a:effectLst/>
                          <a:latin typeface="+mj-lt"/>
                        </a:rPr>
                        <a:t>Community Involvement and Use of Local Spaces: </a:t>
                      </a:r>
                      <a:r>
                        <a:rPr lang="en-GB" sz="1200" b="0" i="0" u="none" strike="noStrike" dirty="0">
                          <a:solidFill>
                            <a:srgbClr val="000000"/>
                          </a:solidFill>
                          <a:effectLst/>
                          <a:latin typeface="+mj-lt"/>
                        </a:rPr>
                        <a:t>Active resident involvement in planning and organising cultural activities, supported by community-led initiatives and use of public and unique local spaces, ensures activities reflect community needs and enhance cohesion.</a:t>
                      </a:r>
                    </a:p>
                  </a:txBody>
                  <a:tcPr marL="6350" marR="6350" marT="6350" marB="0" anchor="ctr"/>
                </a:tc>
                <a:tc>
                  <a:txBody>
                    <a:bodyPr/>
                    <a:lstStyle/>
                    <a:p>
                      <a:pPr algn="ctr" fontAlgn="b">
                        <a:buNone/>
                      </a:pPr>
                      <a:r>
                        <a:rPr lang="en-GB" sz="1200" b="0" i="0" u="none" strike="noStrike" dirty="0">
                          <a:solidFill>
                            <a:srgbClr val="000000"/>
                          </a:solidFill>
                          <a:effectLst/>
                          <a:latin typeface="+mj-lt"/>
                        </a:rPr>
                        <a:t>37</a:t>
                      </a:r>
                    </a:p>
                  </a:txBody>
                  <a:tcPr marL="6350" marR="6350" marT="6350" marB="0" anchor="ctr"/>
                </a:tc>
                <a:extLst>
                  <a:ext uri="{0D108BD9-81ED-4DB2-BD59-A6C34878D82A}">
                    <a16:rowId xmlns:a16="http://schemas.microsoft.com/office/drawing/2014/main" val="2629119863"/>
                  </a:ext>
                </a:extLst>
              </a:tr>
              <a:tr h="466372">
                <a:tc>
                  <a:txBody>
                    <a:bodyPr/>
                    <a:lstStyle/>
                    <a:p>
                      <a:pPr algn="ctr" fontAlgn="b">
                        <a:buNone/>
                      </a:pPr>
                      <a:r>
                        <a:rPr lang="en-GB" sz="1200" b="1" i="0" u="none" strike="noStrike" dirty="0">
                          <a:solidFill>
                            <a:srgbClr val="000000"/>
                          </a:solidFill>
                          <a:effectLst/>
                          <a:latin typeface="+mj-lt"/>
                        </a:rPr>
                        <a:t>Council Support and Funding for Cultural Activities: </a:t>
                      </a:r>
                      <a:r>
                        <a:rPr lang="en-GB" sz="1200" b="0" i="0" u="none" strike="noStrike" dirty="0">
                          <a:solidFill>
                            <a:srgbClr val="000000"/>
                          </a:solidFill>
                          <a:effectLst/>
                          <a:latin typeface="+mj-lt"/>
                        </a:rPr>
                        <a:t>Residents emphasise the need for transparent, increased, and equitable financial and practical support from the council for diverse cultural activities, including support for emerging artists and community collaborations.</a:t>
                      </a:r>
                    </a:p>
                  </a:txBody>
                  <a:tcPr marL="6350" marR="6350" marT="6350" marB="0" anchor="ctr"/>
                </a:tc>
                <a:tc>
                  <a:txBody>
                    <a:bodyPr/>
                    <a:lstStyle/>
                    <a:p>
                      <a:pPr algn="ctr" fontAlgn="b">
                        <a:buNone/>
                      </a:pPr>
                      <a:r>
                        <a:rPr lang="en-GB" sz="1200" b="0" i="0" u="none" strike="noStrike" dirty="0">
                          <a:solidFill>
                            <a:srgbClr val="000000"/>
                          </a:solidFill>
                          <a:effectLst/>
                          <a:latin typeface="+mj-lt"/>
                        </a:rPr>
                        <a:t>36</a:t>
                      </a:r>
                    </a:p>
                  </a:txBody>
                  <a:tcPr marL="6350" marR="6350" marT="6350" marB="0" anchor="ctr"/>
                </a:tc>
                <a:extLst>
                  <a:ext uri="{0D108BD9-81ED-4DB2-BD59-A6C34878D82A}">
                    <a16:rowId xmlns:a16="http://schemas.microsoft.com/office/drawing/2014/main" val="3104980702"/>
                  </a:ext>
                </a:extLst>
              </a:tr>
              <a:tr h="566015">
                <a:tc>
                  <a:txBody>
                    <a:bodyPr/>
                    <a:lstStyle/>
                    <a:p>
                      <a:pPr algn="ctr" fontAlgn="b">
                        <a:buNone/>
                      </a:pPr>
                      <a:r>
                        <a:rPr lang="en-GB" sz="1200" b="1" i="0" u="none" strike="noStrike" dirty="0">
                          <a:solidFill>
                            <a:srgbClr val="000000"/>
                          </a:solidFill>
                          <a:effectLst/>
                          <a:latin typeface="+mj-lt"/>
                        </a:rPr>
                        <a:t>Uncertainty, Lack of Opinion or have provided comments in previous answers: </a:t>
                      </a:r>
                      <a:r>
                        <a:rPr lang="en-GB" sz="1200" b="0" i="0" u="none" strike="noStrike" dirty="0">
                          <a:solidFill>
                            <a:srgbClr val="000000"/>
                          </a:solidFill>
                          <a:effectLst/>
                          <a:latin typeface="+mj-lt"/>
                        </a:rPr>
                        <a:t>Respondents expressing uncertainty or lack of opinion.</a:t>
                      </a:r>
                    </a:p>
                  </a:txBody>
                  <a:tcPr marL="6350" marR="6350" marT="6350" marB="0" anchor="ctr"/>
                </a:tc>
                <a:tc>
                  <a:txBody>
                    <a:bodyPr/>
                    <a:lstStyle/>
                    <a:p>
                      <a:pPr algn="ctr" fontAlgn="b">
                        <a:buNone/>
                      </a:pPr>
                      <a:r>
                        <a:rPr lang="en-GB" sz="1200" b="0" i="0" u="none" strike="noStrike" dirty="0">
                          <a:solidFill>
                            <a:srgbClr val="000000"/>
                          </a:solidFill>
                          <a:effectLst/>
                          <a:latin typeface="+mj-lt"/>
                        </a:rPr>
                        <a:t>29</a:t>
                      </a:r>
                    </a:p>
                  </a:txBody>
                  <a:tcPr marL="6350" marR="6350" marT="6350" marB="0" anchor="ctr"/>
                </a:tc>
                <a:extLst>
                  <a:ext uri="{0D108BD9-81ED-4DB2-BD59-A6C34878D82A}">
                    <a16:rowId xmlns:a16="http://schemas.microsoft.com/office/drawing/2014/main" val="3853365090"/>
                  </a:ext>
                </a:extLst>
              </a:tr>
              <a:tr h="367700">
                <a:tc>
                  <a:txBody>
                    <a:bodyPr/>
                    <a:lstStyle/>
                    <a:p>
                      <a:pPr algn="ctr" fontAlgn="b">
                        <a:buNone/>
                      </a:pPr>
                      <a:r>
                        <a:rPr lang="en-GB" sz="1200" b="1" i="0" u="none" strike="noStrike" dirty="0">
                          <a:solidFill>
                            <a:srgbClr val="000000"/>
                          </a:solidFill>
                          <a:effectLst/>
                          <a:latin typeface="+mj-lt"/>
                        </a:rPr>
                        <a:t>Youth Engagement and Intergenerational Programs: </a:t>
                      </a:r>
                      <a:r>
                        <a:rPr lang="en-GB" sz="1200" b="0" i="0" u="none" strike="noStrike" dirty="0">
                          <a:solidFill>
                            <a:srgbClr val="000000"/>
                          </a:solidFill>
                          <a:effectLst/>
                          <a:latin typeface="+mj-lt"/>
                        </a:rPr>
                        <a:t>Engaging young people through arts education, youth-led initiatives, and intergenerational programs promotes diversity and community cohesion from an early age.</a:t>
                      </a:r>
                    </a:p>
                  </a:txBody>
                  <a:tcPr marL="6350" marR="6350" marT="6350" marB="0" anchor="ctr"/>
                </a:tc>
                <a:tc>
                  <a:txBody>
                    <a:bodyPr/>
                    <a:lstStyle/>
                    <a:p>
                      <a:pPr algn="ctr" fontAlgn="b">
                        <a:buNone/>
                      </a:pPr>
                      <a:r>
                        <a:rPr lang="en-GB" sz="1200" b="0" i="0" u="none" strike="noStrike" dirty="0">
                          <a:solidFill>
                            <a:srgbClr val="000000"/>
                          </a:solidFill>
                          <a:effectLst/>
                          <a:latin typeface="+mj-lt"/>
                        </a:rPr>
                        <a:t>15</a:t>
                      </a:r>
                    </a:p>
                  </a:txBody>
                  <a:tcPr marL="6350" marR="6350" marT="6350" marB="0" anchor="ctr"/>
                </a:tc>
                <a:extLst>
                  <a:ext uri="{0D108BD9-81ED-4DB2-BD59-A6C34878D82A}">
                    <a16:rowId xmlns:a16="http://schemas.microsoft.com/office/drawing/2014/main" val="2715025571"/>
                  </a:ext>
                </a:extLst>
              </a:tr>
              <a:tr h="458210">
                <a:tc>
                  <a:txBody>
                    <a:bodyPr/>
                    <a:lstStyle/>
                    <a:p>
                      <a:pPr algn="ctr" fontAlgn="b">
                        <a:buNone/>
                      </a:pPr>
                      <a:r>
                        <a:rPr lang="en-GB" sz="1200" b="1" i="0" u="none" strike="noStrike" dirty="0">
                          <a:solidFill>
                            <a:srgbClr val="000000"/>
                          </a:solidFill>
                          <a:effectLst/>
                          <a:latin typeface="+mj-lt"/>
                        </a:rPr>
                        <a:t>Geographical Connectivity and Bridging Cultural Resources: </a:t>
                      </a:r>
                      <a:r>
                        <a:rPr lang="en-GB" sz="1200" b="0" i="0" u="none" strike="noStrike" dirty="0">
                          <a:solidFill>
                            <a:srgbClr val="000000"/>
                          </a:solidFill>
                          <a:effectLst/>
                          <a:latin typeface="+mj-lt"/>
                        </a:rPr>
                        <a:t>Bridging cultural resources and investments across different borough areas is necessary to create a unified cultural landscape and encourage broader community cohesion.</a:t>
                      </a:r>
                    </a:p>
                  </a:txBody>
                  <a:tcPr marL="6350" marR="6350" marT="6350" marB="0" anchor="ctr"/>
                </a:tc>
                <a:tc>
                  <a:txBody>
                    <a:bodyPr/>
                    <a:lstStyle/>
                    <a:p>
                      <a:pPr algn="ctr" fontAlgn="b">
                        <a:buNone/>
                      </a:pPr>
                      <a:r>
                        <a:rPr lang="en-GB" sz="1200" b="0" i="0" u="none" strike="noStrike" dirty="0">
                          <a:solidFill>
                            <a:srgbClr val="000000"/>
                          </a:solidFill>
                          <a:effectLst/>
                          <a:latin typeface="+mj-lt"/>
                        </a:rPr>
                        <a:t>10</a:t>
                      </a:r>
                    </a:p>
                  </a:txBody>
                  <a:tcPr marL="6350" marR="6350" marT="6350" marB="0" anchor="ctr"/>
                </a:tc>
                <a:extLst>
                  <a:ext uri="{0D108BD9-81ED-4DB2-BD59-A6C34878D82A}">
                    <a16:rowId xmlns:a16="http://schemas.microsoft.com/office/drawing/2014/main" val="4284871309"/>
                  </a:ext>
                </a:extLst>
              </a:tr>
            </a:tbl>
          </a:graphicData>
        </a:graphic>
      </p:graphicFrame>
    </p:spTree>
    <p:extLst>
      <p:ext uri="{BB962C8B-B14F-4D97-AF65-F5344CB8AC3E}">
        <p14:creationId xmlns:p14="http://schemas.microsoft.com/office/powerpoint/2010/main" val="82760925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FBF5D-DE71-F995-5B3A-D888EEEDC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79EE6-13BB-B617-32C7-297B0BEE9860}"/>
              </a:ext>
            </a:extLst>
          </p:cNvPr>
          <p:cNvSpPr>
            <a:spLocks noGrp="1"/>
          </p:cNvSpPr>
          <p:nvPr>
            <p:ph type="title"/>
          </p:nvPr>
        </p:nvSpPr>
        <p:spPr>
          <a:xfrm>
            <a:off x="419878" y="229555"/>
            <a:ext cx="8112122" cy="524946"/>
          </a:xfrm>
        </p:spPr>
        <p:txBody>
          <a:bodyPr/>
          <a:lstStyle/>
          <a:p>
            <a:r>
              <a:rPr lang="en-GB" dirty="0">
                <a:solidFill>
                  <a:srgbClr val="223982"/>
                </a:solidFill>
                <a:latin typeface="Arial"/>
                <a:cs typeface="Arial"/>
              </a:rPr>
              <a:t>Supporting community cohesion</a:t>
            </a:r>
          </a:p>
        </p:txBody>
      </p:sp>
      <p:sp>
        <p:nvSpPr>
          <p:cNvPr id="7" name="TextBox 6">
            <a:extLst>
              <a:ext uri="{FF2B5EF4-FFF2-40B4-BE49-F238E27FC236}">
                <a16:creationId xmlns:a16="http://schemas.microsoft.com/office/drawing/2014/main" id="{E0E40ED9-FA2D-B463-4CCB-47C512CCEEF9}"/>
              </a:ext>
            </a:extLst>
          </p:cNvPr>
          <p:cNvSpPr txBox="1"/>
          <p:nvPr/>
        </p:nvSpPr>
        <p:spPr>
          <a:xfrm>
            <a:off x="419877" y="832489"/>
            <a:ext cx="5098265" cy="830997"/>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“Have mini versions of events touring different parts of the borough to showcase different cultures.</a:t>
            </a:r>
            <a:r>
              <a:rPr lang="en-GB" sz="1200" b="1" i="1" dirty="0">
                <a:solidFill>
                  <a:srgbClr val="135D94"/>
                </a:solidFill>
                <a:cs typeface="Times New Roman" panose="02020603050405020304" pitchFamily="18" charset="0"/>
              </a:rPr>
              <a:t>”</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Inclusive and Diverse Cultural Programming</a:t>
            </a:r>
          </a:p>
        </p:txBody>
      </p:sp>
      <p:sp>
        <p:nvSpPr>
          <p:cNvPr id="14" name="TextBox 13">
            <a:extLst>
              <a:ext uri="{FF2B5EF4-FFF2-40B4-BE49-F238E27FC236}">
                <a16:creationId xmlns:a16="http://schemas.microsoft.com/office/drawing/2014/main" id="{C7E30514-B9E9-8141-EF10-07978BE6A15E}"/>
              </a:ext>
            </a:extLst>
          </p:cNvPr>
          <p:cNvSpPr txBox="1"/>
          <p:nvPr/>
        </p:nvSpPr>
        <p:spPr>
          <a:xfrm>
            <a:off x="547058" y="2008762"/>
            <a:ext cx="3089902" cy="1200329"/>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“Nothing. People mix organically anyway. There is no need to allocate budget here.”</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Scepticism of Council's Role and Cultural Activities</a:t>
            </a:r>
          </a:p>
        </p:txBody>
      </p:sp>
      <p:sp>
        <p:nvSpPr>
          <p:cNvPr id="3" name="TextBox 2">
            <a:extLst>
              <a:ext uri="{FF2B5EF4-FFF2-40B4-BE49-F238E27FC236}">
                <a16:creationId xmlns:a16="http://schemas.microsoft.com/office/drawing/2014/main" id="{27DCC85B-1814-9EC8-F0CC-7B249C240EF8}"/>
              </a:ext>
            </a:extLst>
          </p:cNvPr>
          <p:cNvSpPr txBox="1"/>
          <p:nvPr/>
        </p:nvSpPr>
        <p:spPr>
          <a:xfrm>
            <a:off x="222043" y="3582991"/>
            <a:ext cx="3089902" cy="1015663"/>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“Ensure messages/newsletters promote inclusivity as well as the actual event.”</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Promotion, Communication, and Awareness</a:t>
            </a:r>
          </a:p>
        </p:txBody>
      </p:sp>
      <p:sp>
        <p:nvSpPr>
          <p:cNvPr id="9" name="TextBox 8">
            <a:extLst>
              <a:ext uri="{FF2B5EF4-FFF2-40B4-BE49-F238E27FC236}">
                <a16:creationId xmlns:a16="http://schemas.microsoft.com/office/drawing/2014/main" id="{1E434FDB-AA6D-2017-EC73-2D16743A0AFC}"/>
              </a:ext>
            </a:extLst>
          </p:cNvPr>
          <p:cNvSpPr txBox="1"/>
          <p:nvPr/>
        </p:nvSpPr>
        <p:spPr>
          <a:xfrm>
            <a:off x="288944" y="4941488"/>
            <a:ext cx="4355483" cy="1384995"/>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“Culturally safe venues and outreach that engage residents where they are, such as faith spaces, housing estates, and schools, to ensure that activities are co-designed with community members.”</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Social and Collaborative Activities for Community Cohesion and Safety</a:t>
            </a:r>
          </a:p>
        </p:txBody>
      </p:sp>
      <p:sp>
        <p:nvSpPr>
          <p:cNvPr id="15" name="TextBox 14">
            <a:extLst>
              <a:ext uri="{FF2B5EF4-FFF2-40B4-BE49-F238E27FC236}">
                <a16:creationId xmlns:a16="http://schemas.microsoft.com/office/drawing/2014/main" id="{55A9A956-3DB2-D948-8662-7B60F2803344}"/>
              </a:ext>
            </a:extLst>
          </p:cNvPr>
          <p:cNvSpPr txBox="1"/>
          <p:nvPr/>
        </p:nvSpPr>
        <p:spPr>
          <a:xfrm>
            <a:off x="5279923" y="951366"/>
            <a:ext cx="3317019" cy="1200329"/>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“Perhaps use community volunteers to help generate ideas and help organise.  It might reduce stress on your staffing.”</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Community Involvement and Use of Local Spaces</a:t>
            </a:r>
          </a:p>
        </p:txBody>
      </p:sp>
      <p:sp>
        <p:nvSpPr>
          <p:cNvPr id="5" name="TextBox 4">
            <a:extLst>
              <a:ext uri="{FF2B5EF4-FFF2-40B4-BE49-F238E27FC236}">
                <a16:creationId xmlns:a16="http://schemas.microsoft.com/office/drawing/2014/main" id="{AF032ABE-C69E-0A4A-955C-17449FD02332}"/>
              </a:ext>
            </a:extLst>
          </p:cNvPr>
          <p:cNvSpPr txBox="1"/>
          <p:nvPr/>
        </p:nvSpPr>
        <p:spPr>
          <a:xfrm>
            <a:off x="5666941" y="2368464"/>
            <a:ext cx="3089902" cy="1015663"/>
          </a:xfrm>
          <a:prstGeom prst="rect">
            <a:avLst/>
          </a:prstGeom>
          <a:noFill/>
        </p:spPr>
        <p:txBody>
          <a:bodyPr wrap="square" lIns="91440" tIns="45720" rIns="91440" bIns="45720" rtlCol="0" anchor="t">
            <a:spAutoFit/>
          </a:bodyPr>
          <a:lstStyle/>
          <a:p>
            <a:pPr algn="ctr" fontAlgn="b"/>
            <a:r>
              <a:rPr lang="en-GB" sz="1200" b="1" dirty="0">
                <a:solidFill>
                  <a:srgbClr val="135D94"/>
                </a:solidFill>
                <a:latin typeface="Arial"/>
                <a:cs typeface="Arial"/>
              </a:rPr>
              <a:t>“Give people the money they need to put on the events that they wish to.”</a:t>
            </a:r>
            <a:endParaRPr lang="en-GB" sz="1200" b="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Council Support and Funding for Cultural Activities</a:t>
            </a:r>
          </a:p>
        </p:txBody>
      </p:sp>
      <p:sp>
        <p:nvSpPr>
          <p:cNvPr id="6" name="TextBox 5">
            <a:extLst>
              <a:ext uri="{FF2B5EF4-FFF2-40B4-BE49-F238E27FC236}">
                <a16:creationId xmlns:a16="http://schemas.microsoft.com/office/drawing/2014/main" id="{F08682C1-4FD0-7F76-C3C4-18B2BA1E06B5}"/>
              </a:ext>
            </a:extLst>
          </p:cNvPr>
          <p:cNvSpPr txBox="1"/>
          <p:nvPr/>
        </p:nvSpPr>
        <p:spPr>
          <a:xfrm>
            <a:off x="5765154" y="3648827"/>
            <a:ext cx="3089902" cy="1569660"/>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“Focus on young people through accessible cultural projects and spaces that help them feel part of the community (especially as many youth clubs have closed).”</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Youth Engagement and Intergenerational Programs</a:t>
            </a:r>
          </a:p>
        </p:txBody>
      </p:sp>
      <p:pic>
        <p:nvPicPr>
          <p:cNvPr id="4" name="Picture 3">
            <a:extLst>
              <a:ext uri="{FF2B5EF4-FFF2-40B4-BE49-F238E27FC236}">
                <a16:creationId xmlns:a16="http://schemas.microsoft.com/office/drawing/2014/main" id="{4AC18D75-E1CF-C9D8-EABB-B96DAF1DEB17}"/>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9F9F9"/>
              </a:clrFrom>
              <a:clrTo>
                <a:srgbClr val="F9F9F9">
                  <a:alpha val="0"/>
                </a:srgbClr>
              </a:clrTo>
            </a:clrChange>
          </a:blip>
          <a:srcRect l="36836" t="31969" r="38887" b="29668"/>
          <a:stretch/>
        </p:blipFill>
        <p:spPr>
          <a:xfrm>
            <a:off x="3460743" y="2388087"/>
            <a:ext cx="2057400" cy="1828800"/>
          </a:xfrm>
          <a:prstGeom prst="rect">
            <a:avLst/>
          </a:prstGeom>
        </p:spPr>
      </p:pic>
      <p:sp>
        <p:nvSpPr>
          <p:cNvPr id="8" name="TextBox 7">
            <a:extLst>
              <a:ext uri="{FF2B5EF4-FFF2-40B4-BE49-F238E27FC236}">
                <a16:creationId xmlns:a16="http://schemas.microsoft.com/office/drawing/2014/main" id="{C6D5BFF1-4A9B-9F45-260C-F2FC60DF4A89}"/>
              </a:ext>
            </a:extLst>
          </p:cNvPr>
          <p:cNvSpPr txBox="1"/>
          <p:nvPr/>
        </p:nvSpPr>
        <p:spPr>
          <a:xfrm>
            <a:off x="4644427" y="5342923"/>
            <a:ext cx="3089902" cy="1200329"/>
          </a:xfrm>
          <a:prstGeom prst="rect">
            <a:avLst/>
          </a:prstGeom>
          <a:noFill/>
        </p:spPr>
        <p:txBody>
          <a:bodyPr wrap="square" lIns="91440" tIns="45720" rIns="91440" bIns="45720" rtlCol="0" anchor="t">
            <a:spAutoFit/>
          </a:bodyPr>
          <a:lstStyle/>
          <a:p>
            <a:pPr algn="ctr" fontAlgn="b"/>
            <a:r>
              <a:rPr lang="en-GB" sz="1200" b="1" i="1" dirty="0">
                <a:solidFill>
                  <a:srgbClr val="135D94"/>
                </a:solidFill>
                <a:latin typeface="Arial"/>
                <a:cs typeface="Arial"/>
              </a:rPr>
              <a:t>“Try to break down the north/south divide and move cultural activities around the borough.”</a:t>
            </a:r>
            <a:endParaRPr lang="en-GB" sz="1200" b="1" i="1" dirty="0">
              <a:solidFill>
                <a:srgbClr val="135D94"/>
              </a:solidFill>
              <a:latin typeface="Calibri"/>
              <a:cs typeface="Calibri"/>
            </a:endParaRPr>
          </a:p>
          <a:p>
            <a:pPr algn="ctr"/>
            <a:endParaRPr lang="en-GB" sz="1200" b="1" i="1" dirty="0">
              <a:solidFill>
                <a:schemeClr val="accent1">
                  <a:lumMod val="50000"/>
                </a:schemeClr>
              </a:solidFill>
            </a:endParaRPr>
          </a:p>
          <a:p>
            <a:pPr algn="ctr"/>
            <a:r>
              <a:rPr lang="en-GB" sz="1200" b="1" i="1" dirty="0">
                <a:solidFill>
                  <a:schemeClr val="bg1">
                    <a:lumMod val="50000"/>
                  </a:schemeClr>
                </a:solidFill>
                <a:latin typeface="Arial"/>
                <a:cs typeface="Arial"/>
              </a:rPr>
              <a:t>Geographical Connectivity and Bridging Cultural Resources</a:t>
            </a:r>
          </a:p>
        </p:txBody>
      </p:sp>
    </p:spTree>
    <p:extLst>
      <p:ext uri="{BB962C8B-B14F-4D97-AF65-F5344CB8AC3E}">
        <p14:creationId xmlns:p14="http://schemas.microsoft.com/office/powerpoint/2010/main" val="184089275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A2A0F-2F2F-7CD0-7157-592F746CD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5798E-A7EB-9519-A206-5BA959D0561D}"/>
              </a:ext>
            </a:extLst>
          </p:cNvPr>
          <p:cNvSpPr>
            <a:spLocks noGrp="1"/>
          </p:cNvSpPr>
          <p:nvPr>
            <p:ph type="ctrTitle"/>
          </p:nvPr>
        </p:nvSpPr>
        <p:spPr>
          <a:xfrm>
            <a:off x="631768" y="648392"/>
            <a:ext cx="7880464" cy="2903913"/>
          </a:xfrm>
        </p:spPr>
        <p:txBody>
          <a:bodyPr/>
          <a:lstStyle/>
          <a:p>
            <a:r>
              <a:rPr lang="en-GB" sz="3200" dirty="0">
                <a:latin typeface="Arial"/>
                <a:cs typeface="Arial"/>
              </a:rPr>
              <a:t>Demographics of survey respondents</a:t>
            </a:r>
          </a:p>
        </p:txBody>
      </p:sp>
    </p:spTree>
    <p:extLst>
      <p:ext uri="{BB962C8B-B14F-4D97-AF65-F5344CB8AC3E}">
        <p14:creationId xmlns:p14="http://schemas.microsoft.com/office/powerpoint/2010/main" val="23214066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D012-2FDD-3A96-E91E-F111CF55405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C68EC80-7E6D-ABCC-1FC7-7DF21B5476B6}"/>
              </a:ext>
              <a:ext uri="{C183D7F6-B498-43B3-948B-1728B52AA6E4}">
                <adec:decorative xmlns:adec="http://schemas.microsoft.com/office/drawing/2017/decorative" val="1"/>
              </a:ext>
            </a:extLst>
          </p:cNvPr>
          <p:cNvSpPr/>
          <p:nvPr/>
        </p:nvSpPr>
        <p:spPr bwMode="auto">
          <a:xfrm>
            <a:off x="290945" y="5766955"/>
            <a:ext cx="8728364" cy="9767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61AE935-24E4-4D60-3AA0-7FBD572A5B12}"/>
              </a:ext>
            </a:extLst>
          </p:cNvPr>
          <p:cNvSpPr>
            <a:spLocks noGrp="1"/>
          </p:cNvSpPr>
          <p:nvPr>
            <p:ph type="title"/>
          </p:nvPr>
        </p:nvSpPr>
        <p:spPr>
          <a:xfrm>
            <a:off x="546970" y="235309"/>
            <a:ext cx="8216314" cy="720000"/>
          </a:xfrm>
        </p:spPr>
        <p:txBody>
          <a:bodyPr wrap="square" anchor="t">
            <a:normAutofit/>
          </a:bodyPr>
          <a:lstStyle/>
          <a:p>
            <a:pPr>
              <a:lnSpc>
                <a:spcPct val="90000"/>
              </a:lnSpc>
            </a:pPr>
            <a:r>
              <a:rPr lang="en-GB" dirty="0">
                <a:solidFill>
                  <a:srgbClr val="223982"/>
                </a:solidFill>
                <a:latin typeface="Arial"/>
                <a:cs typeface="Arial"/>
              </a:rPr>
              <a:t>Demographic profile of respondents</a:t>
            </a:r>
          </a:p>
        </p:txBody>
      </p:sp>
      <p:pic>
        <p:nvPicPr>
          <p:cNvPr id="12" name="Picture 11" descr="The image shows a horizontal bar chart titled “Sex of respondents”. The chart compares the sex of survey respondents with the local census population. Percentages are shown on the horizontal axis, running from zero to eighty per cent. Each category has two bars: one representing survey respondents and one representing the census.&#10;Among survey respondents, sixty per cent identify as female, compared with fifty‑three per cent in the census population. This indicates that women are slightly over‑represented among survey respondents.&#10;Thirty‑five per cent of respondents identify as male, compared with forty‑seven per cent in the census population, showing that men are under‑represented in the survey compared with the wider population.&#10;A small proportion of respondents do not provide this information. One per cent select not answered, and four per cent select prefer not to say. These categories do not have corresponding census figures.&#10;Overall, the chart shows that the survey sample includes a higher proportion of women and a lower proportion of men than the local census population, with a small number of respondents choosing not to disclose their sex.">
            <a:extLst>
              <a:ext uri="{FF2B5EF4-FFF2-40B4-BE49-F238E27FC236}">
                <a16:creationId xmlns:a16="http://schemas.microsoft.com/office/drawing/2014/main" id="{2FAB17AC-300A-4CED-6E39-96F050A403BF}"/>
              </a:ext>
            </a:extLst>
          </p:cNvPr>
          <p:cNvPicPr>
            <a:picLocks noChangeAspect="1"/>
          </p:cNvPicPr>
          <p:nvPr/>
        </p:nvPicPr>
        <p:blipFill>
          <a:blip r:embed="rId2"/>
          <a:stretch>
            <a:fillRect/>
          </a:stretch>
        </p:blipFill>
        <p:spPr>
          <a:xfrm>
            <a:off x="463843" y="680807"/>
            <a:ext cx="4041998" cy="2651990"/>
          </a:xfrm>
          <a:prstGeom prst="rect">
            <a:avLst/>
          </a:prstGeom>
        </p:spPr>
      </p:pic>
      <p:pic>
        <p:nvPicPr>
          <p:cNvPr id="6" name="Picture 5" descr="The image shows a horizontal bar chart titled “Age range of respondents”. The chart compares the age profile of survey respondents with the local census population. Percentages are shown on the horizontal axis, running from zero to sixty per cent. Each age group has two bars: one representing survey respondents and one representing the census.&#10;Among respondents aged eighteen to twenty‑four, one per cent of survey respondents fall into this age group, compared with twelve per cent of the census population.&#10;For those aged twenty‑five to thirty‑four, six per cent of survey respondents are in this age range, compared with twenty‑one per cent of the census population.&#10;The largest proportion of survey respondents are aged thirty‑five to fifty‑nine. Forty‑two per cent of respondents fall into this group, compared with forty‑three per cent of the census population, showing a very similar proportion.&#10;Respondents aged sixty and over make up forty‑six per cent of survey respondents, which is substantially higher than the census figure of twenty‑four per cent for this age group.&#10;A small proportion of respondents do not provide age information. One per cent select not answered, and three per cent select prefer not to say. These categories do not have corresponding census figures.&#10;Overall, the chart shows that older residents, particularly those aged sixty and over, are over‑represented among survey respondents compared with the census population, while younger age groups, especially those under thirty‑five, are under‑represented.">
            <a:extLst>
              <a:ext uri="{FF2B5EF4-FFF2-40B4-BE49-F238E27FC236}">
                <a16:creationId xmlns:a16="http://schemas.microsoft.com/office/drawing/2014/main" id="{CFBFE2B6-AD77-4DE3-97BF-2A1EDC886D32}"/>
              </a:ext>
            </a:extLst>
          </p:cNvPr>
          <p:cNvPicPr>
            <a:picLocks noChangeAspect="1"/>
          </p:cNvPicPr>
          <p:nvPr/>
        </p:nvPicPr>
        <p:blipFill>
          <a:blip r:embed="rId3"/>
          <a:stretch>
            <a:fillRect/>
          </a:stretch>
        </p:blipFill>
        <p:spPr>
          <a:xfrm>
            <a:off x="4505841" y="519494"/>
            <a:ext cx="4023709" cy="3444539"/>
          </a:xfrm>
          <a:prstGeom prst="rect">
            <a:avLst/>
          </a:prstGeom>
        </p:spPr>
      </p:pic>
      <p:pic>
        <p:nvPicPr>
          <p:cNvPr id="10" name="Picture 9" descr="The image shows a horizontal bar chart titled “Are your day‑to‑day activities limited because of a health issue or disability?”. The chart compares responses from the survey with local census data. Percentages are shown on the horizontal axis, running from zero to eighty per cent. Each response category has two bars: one representing survey respondents and one representing the census.&#10;The majority of respondents report that their day‑to‑day activities are not limited by a health issue or disability. Seventy‑eight per cent of survey respondents select “no”, compared with eighty‑seven per cent in the census population.&#10;A smaller proportion report that their activities are limited. Fifteen per cent of survey respondents answer “yes”, compared with thirteen per cent in the census.&#10;Very small proportions do not provide a clear answer. One per cent of respondents select not answered, and six per cent select prefer not to say. These categories do not have corresponding census figures.&#10;Overall, the chart shows that survey respondents are slightly more likely than the wider census population to report that their day‑to‑day activities are limited by a health issue or disability, although the majority in both groups report no limitation.">
            <a:extLst>
              <a:ext uri="{FF2B5EF4-FFF2-40B4-BE49-F238E27FC236}">
                <a16:creationId xmlns:a16="http://schemas.microsoft.com/office/drawing/2014/main" id="{9E67768D-5E5F-9A7C-A70E-DB6585B92B89}"/>
              </a:ext>
            </a:extLst>
          </p:cNvPr>
          <p:cNvPicPr>
            <a:picLocks noChangeAspect="1"/>
          </p:cNvPicPr>
          <p:nvPr/>
        </p:nvPicPr>
        <p:blipFill>
          <a:blip r:embed="rId4"/>
          <a:stretch>
            <a:fillRect/>
          </a:stretch>
        </p:blipFill>
        <p:spPr>
          <a:xfrm>
            <a:off x="548291" y="3348259"/>
            <a:ext cx="4023709" cy="3151905"/>
          </a:xfrm>
          <a:prstGeom prst="rect">
            <a:avLst/>
          </a:prstGeom>
        </p:spPr>
      </p:pic>
      <p:sp>
        <p:nvSpPr>
          <p:cNvPr id="9" name="TextBox 8">
            <a:extLst>
              <a:ext uri="{FF2B5EF4-FFF2-40B4-BE49-F238E27FC236}">
                <a16:creationId xmlns:a16="http://schemas.microsoft.com/office/drawing/2014/main" id="{1AADD254-5EA4-48AC-184A-6A8B8400C789}"/>
              </a:ext>
            </a:extLst>
          </p:cNvPr>
          <p:cNvSpPr txBox="1"/>
          <p:nvPr/>
        </p:nvSpPr>
        <p:spPr>
          <a:xfrm>
            <a:off x="3605777"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488 (all responses)</a:t>
            </a:r>
          </a:p>
        </p:txBody>
      </p:sp>
      <p:pic>
        <p:nvPicPr>
          <p:cNvPr id="4" name="Picture 3">
            <a:extLst>
              <a:ext uri="{FF2B5EF4-FFF2-40B4-BE49-F238E27FC236}">
                <a16:creationId xmlns:a16="http://schemas.microsoft.com/office/drawing/2014/main" id="{978A2FA3-5F31-D74D-DE2C-425319A44857}"/>
              </a:ext>
            </a:extLst>
          </p:cNvPr>
          <p:cNvPicPr>
            <a:picLocks noChangeAspect="1"/>
          </p:cNvPicPr>
          <p:nvPr/>
        </p:nvPicPr>
        <p:blipFill>
          <a:blip r:embed="rId5"/>
          <a:stretch>
            <a:fillRect/>
          </a:stretch>
        </p:blipFill>
        <p:spPr>
          <a:xfrm>
            <a:off x="4771607" y="3964033"/>
            <a:ext cx="4048095" cy="2658086"/>
          </a:xfrm>
          <a:prstGeom prst="rect">
            <a:avLst/>
          </a:prstGeom>
        </p:spPr>
      </p:pic>
    </p:spTree>
    <p:extLst>
      <p:ext uri="{BB962C8B-B14F-4D97-AF65-F5344CB8AC3E}">
        <p14:creationId xmlns:p14="http://schemas.microsoft.com/office/powerpoint/2010/main" val="4628972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E19-9E56-9840-9D97-59B22FBA1456}"/>
              </a:ext>
            </a:extLst>
          </p:cNvPr>
          <p:cNvSpPr>
            <a:spLocks noGrp="1"/>
          </p:cNvSpPr>
          <p:nvPr>
            <p:ph type="title"/>
          </p:nvPr>
        </p:nvSpPr>
        <p:spPr>
          <a:xfrm>
            <a:off x="450466" y="305349"/>
            <a:ext cx="7772400" cy="771629"/>
          </a:xfrm>
        </p:spPr>
        <p:txBody>
          <a:bodyPr/>
          <a:lstStyle/>
          <a:p>
            <a:r>
              <a:rPr lang="en-GB" dirty="0">
                <a:solidFill>
                  <a:srgbClr val="223982"/>
                </a:solidFill>
              </a:rPr>
              <a:t>Introduction </a:t>
            </a:r>
          </a:p>
        </p:txBody>
      </p:sp>
      <p:sp>
        <p:nvSpPr>
          <p:cNvPr id="5" name="TextBox 4">
            <a:extLst>
              <a:ext uri="{FF2B5EF4-FFF2-40B4-BE49-F238E27FC236}">
                <a16:creationId xmlns:a16="http://schemas.microsoft.com/office/drawing/2014/main" id="{F0B2CBB5-8C96-4223-86AD-C493462CDFC7}"/>
              </a:ext>
            </a:extLst>
          </p:cNvPr>
          <p:cNvSpPr txBox="1"/>
          <p:nvPr/>
        </p:nvSpPr>
        <p:spPr>
          <a:xfrm>
            <a:off x="334928" y="795214"/>
            <a:ext cx="8474144" cy="6001643"/>
          </a:xfrm>
          <a:prstGeom prst="rect">
            <a:avLst/>
          </a:prstGeom>
          <a:noFill/>
        </p:spPr>
        <p:txBody>
          <a:bodyPr wrap="square" lIns="91440" tIns="45720" rIns="91440" bIns="45720" anchor="t">
            <a:spAutoFit/>
          </a:bodyPr>
          <a:lstStyle/>
          <a:p>
            <a:r>
              <a:rPr lang="en-GB" sz="1200" kern="100" dirty="0">
                <a:latin typeface="Arial"/>
                <a:cs typeface="Arial"/>
              </a:rPr>
              <a:t>A form of AI called large language models (LLM) was used to assist theming comments made in the survey. All comments received have been read by a Council officer who also reviewed and amended themes where needed. The LLM is accessed through Azure Open AI - no data is shared with external entities, and no data is used for future training of large language models (LLM).</a:t>
            </a:r>
            <a:br>
              <a:rPr lang="en-GB" sz="1200" dirty="0"/>
            </a:br>
            <a:r>
              <a:rPr lang="en-GB" sz="1200" b="1" dirty="0">
                <a:solidFill>
                  <a:srgbClr val="223982"/>
                </a:solidFill>
                <a:latin typeface="Arial"/>
                <a:cs typeface="Arial"/>
              </a:rPr>
              <a:t>​</a:t>
            </a:r>
          </a:p>
          <a:p>
            <a:r>
              <a:rPr lang="en-GB" sz="1200" b="1">
                <a:solidFill>
                  <a:srgbClr val="223982"/>
                </a:solidFill>
                <a:latin typeface="Arial"/>
                <a:cs typeface="Arial"/>
              </a:rPr>
              <a:t>Appendices</a:t>
            </a:r>
            <a:endParaRPr lang="en-US" sz="1200" dirty="0">
              <a:solidFill>
                <a:srgbClr val="223982"/>
              </a:solidFill>
              <a:latin typeface="Arial"/>
              <a:cs typeface="Arial"/>
            </a:endParaRPr>
          </a:p>
          <a:p>
            <a:endParaRPr lang="en-GB" sz="1200" dirty="0">
              <a:solidFill>
                <a:srgbClr val="000000"/>
              </a:solidFill>
            </a:endParaRPr>
          </a:p>
          <a:p>
            <a:r>
              <a:rPr lang="en-GB" sz="1200" dirty="0">
                <a:solidFill>
                  <a:srgbClr val="000000"/>
                </a:solidFill>
              </a:rPr>
              <a:t>The appendices report contains the data tables of results and the details of all themed comments made by respondents in relation to the consultation, it also contains the full write ups from the events and workshops.  All other responses and data are in the report. The appendices report is available upon request.</a:t>
            </a:r>
            <a:endParaRPr lang="en-US" sz="1200" dirty="0"/>
          </a:p>
          <a:p>
            <a:endParaRPr lang="en-GB" sz="1200" dirty="0"/>
          </a:p>
          <a:p>
            <a:r>
              <a:rPr lang="en-GB" sz="1200" b="1" dirty="0">
                <a:solidFill>
                  <a:srgbClr val="223982"/>
                </a:solidFill>
              </a:rPr>
              <a:t>Equalities</a:t>
            </a:r>
          </a:p>
          <a:p>
            <a:endParaRPr lang="en-GB" sz="1200" dirty="0"/>
          </a:p>
          <a:p>
            <a:r>
              <a:rPr lang="en-GB" sz="1200" dirty="0"/>
              <a:t>Throughout the report responses have been analysed for any key demographic differences. Responses to questions have been compared by sex, age, ethnicity and area lived in and differences of five per cent or more have been reported on. The report also contains year on year comparisons.</a:t>
            </a:r>
          </a:p>
          <a:p>
            <a:endParaRPr lang="en-GB" sz="1200" dirty="0"/>
          </a:p>
          <a:p>
            <a:r>
              <a:rPr lang="en-GB" sz="1200" dirty="0"/>
              <a:t>Equalities data is presented in the ‘</a:t>
            </a:r>
            <a:r>
              <a:rPr lang="en-GB" sz="1200" b="1" dirty="0"/>
              <a:t>About Respondents: Demographic Breakdown’ </a:t>
            </a:r>
            <a:r>
              <a:rPr lang="en-GB" sz="1200" dirty="0"/>
              <a:t>section and is used throughout to identify any differences in opinion. Please note, the split in age ranges used is limited to those under 60 compared to those over 60 due to the small number of responses from Panel members under 35 so it was not possible to make any further breakdowns meaningful.</a:t>
            </a:r>
          </a:p>
          <a:p>
            <a:endParaRPr lang="en-GB" sz="1200" b="1" dirty="0"/>
          </a:p>
          <a:p>
            <a:r>
              <a:rPr lang="en-GB" sz="1200" dirty="0"/>
              <a:t>For information, the area breakdown used throughout is as follows:</a:t>
            </a:r>
          </a:p>
          <a:p>
            <a:endParaRPr lang="en-GB" sz="1200" dirty="0"/>
          </a:p>
          <a:p>
            <a:pPr marL="171450" indent="-171450">
              <a:buFont typeface="Arial" panose="020B0604020202020204" pitchFamily="34" charset="0"/>
              <a:buChar char="•"/>
            </a:pPr>
            <a:r>
              <a:rPr lang="en-GB" sz="1200" b="1" dirty="0"/>
              <a:t>North</a:t>
            </a:r>
            <a:r>
              <a:rPr lang="en-GB" sz="1200" dirty="0"/>
              <a:t> – Dalgarno, St Helen’s, Notting Dale, Colville, Norland and Pembridge</a:t>
            </a:r>
            <a:endParaRPr lang="en-GB" sz="1200" b="1" dirty="0"/>
          </a:p>
          <a:p>
            <a:pPr marL="171450" indent="-171450">
              <a:buFont typeface="Arial" panose="020B0604020202020204" pitchFamily="34" charset="0"/>
              <a:buChar char="•"/>
            </a:pPr>
            <a:r>
              <a:rPr lang="en-GB" sz="1200" b="1" dirty="0"/>
              <a:t>Centre</a:t>
            </a:r>
            <a:r>
              <a:rPr lang="en-GB" sz="1200" dirty="0"/>
              <a:t> – Holland, Campden, Abingdon, Queen’s Gate, Earl’s Court, Redcliffe and Courtfield</a:t>
            </a:r>
            <a:endParaRPr lang="en-GB" sz="1200" b="1" dirty="0"/>
          </a:p>
          <a:p>
            <a:pPr marL="171450" indent="-171450">
              <a:buFont typeface="Arial" panose="020B0604020202020204" pitchFamily="34" charset="0"/>
              <a:buChar char="•"/>
            </a:pPr>
            <a:r>
              <a:rPr lang="en-GB" sz="1200" b="1" dirty="0"/>
              <a:t>South</a:t>
            </a:r>
            <a:r>
              <a:rPr lang="en-GB" sz="1200" dirty="0"/>
              <a:t> – Brompton and Hans Town, Stanley, Chelsea Riverside and Royal Hospital</a:t>
            </a:r>
            <a:r>
              <a:rPr lang="en-GB" sz="1200" b="1" dirty="0"/>
              <a:t> </a:t>
            </a:r>
          </a:p>
          <a:p>
            <a:endParaRPr lang="en-GB" sz="1200" b="1" dirty="0">
              <a:latin typeface="&amp;quot"/>
            </a:endParaRPr>
          </a:p>
          <a:p>
            <a:r>
              <a:rPr lang="en-GB" sz="1200" b="1" dirty="0">
                <a:solidFill>
                  <a:srgbClr val="223982"/>
                </a:solidFill>
                <a:latin typeface="Arial"/>
                <a:cs typeface="Arial"/>
              </a:rPr>
              <a:t>	Acknowledgements</a:t>
            </a:r>
            <a:r>
              <a:rPr lang="en-US" sz="1200" dirty="0">
                <a:solidFill>
                  <a:srgbClr val="223982"/>
                </a:solidFill>
                <a:latin typeface="Arial"/>
                <a:cs typeface="Arial"/>
              </a:rPr>
              <a:t>​</a:t>
            </a:r>
          </a:p>
          <a:p>
            <a:endParaRPr lang="en-GB" sz="1200" dirty="0">
              <a:solidFill>
                <a:srgbClr val="000000"/>
              </a:solidFill>
            </a:endParaRPr>
          </a:p>
          <a:p>
            <a:r>
              <a:rPr lang="en-GB" sz="1200" dirty="0">
                <a:solidFill>
                  <a:srgbClr val="000000"/>
                </a:solidFill>
              </a:rPr>
              <a:t>	The Council would like to thank everyone who took the time to take part in the exercise and gave </a:t>
            </a:r>
          </a:p>
          <a:p>
            <a:r>
              <a:rPr lang="en-GB" sz="1200" dirty="0">
                <a:solidFill>
                  <a:srgbClr val="000000"/>
                </a:solidFill>
              </a:rPr>
              <a:t>	their views.</a:t>
            </a:r>
            <a:endParaRPr lang="en-GB" sz="1200" dirty="0">
              <a:latin typeface="&amp;quot"/>
            </a:endParaRPr>
          </a:p>
        </p:txBody>
      </p:sp>
    </p:spTree>
    <p:extLst>
      <p:ext uri="{BB962C8B-B14F-4D97-AF65-F5344CB8AC3E}">
        <p14:creationId xmlns:p14="http://schemas.microsoft.com/office/powerpoint/2010/main" val="403174111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CFB3A-A1BD-E5AD-D0F4-92FFBC243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4492B-F4D5-95AF-6299-265869159371}"/>
              </a:ext>
            </a:extLst>
          </p:cNvPr>
          <p:cNvSpPr>
            <a:spLocks noGrp="1"/>
          </p:cNvSpPr>
          <p:nvPr>
            <p:ph type="title"/>
          </p:nvPr>
        </p:nvSpPr>
        <p:spPr>
          <a:xfrm rot="16200000">
            <a:off x="-1796659" y="2660326"/>
            <a:ext cx="5411389" cy="720000"/>
          </a:xfrm>
        </p:spPr>
        <p:txBody>
          <a:bodyPr wrap="square" anchor="t">
            <a:normAutofit/>
          </a:bodyPr>
          <a:lstStyle/>
          <a:p>
            <a:pPr>
              <a:lnSpc>
                <a:spcPct val="90000"/>
              </a:lnSpc>
            </a:pPr>
            <a:r>
              <a:rPr lang="en-GB" dirty="0">
                <a:solidFill>
                  <a:srgbClr val="223982"/>
                </a:solidFill>
                <a:latin typeface="Arial"/>
                <a:cs typeface="Arial"/>
              </a:rPr>
              <a:t>Demographic profile of respondents</a:t>
            </a:r>
          </a:p>
        </p:txBody>
      </p:sp>
      <p:sp>
        <p:nvSpPr>
          <p:cNvPr id="5" name="TextBox 4">
            <a:extLst>
              <a:ext uri="{FF2B5EF4-FFF2-40B4-BE49-F238E27FC236}">
                <a16:creationId xmlns:a16="http://schemas.microsoft.com/office/drawing/2014/main" id="{39443AB5-B5F9-E8DE-581C-2BEAB1490BA0}"/>
              </a:ext>
            </a:extLst>
          </p:cNvPr>
          <p:cNvSpPr txBox="1"/>
          <p:nvPr/>
        </p:nvSpPr>
        <p:spPr>
          <a:xfrm>
            <a:off x="1475202"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488 (all responses)</a:t>
            </a:r>
          </a:p>
        </p:txBody>
      </p:sp>
      <p:pic>
        <p:nvPicPr>
          <p:cNvPr id="10" name="Picture 9">
            <a:extLst>
              <a:ext uri="{FF2B5EF4-FFF2-40B4-BE49-F238E27FC236}">
                <a16:creationId xmlns:a16="http://schemas.microsoft.com/office/drawing/2014/main" id="{DC924054-302F-A7FB-1E9D-BA258139DD4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51503" y="0"/>
            <a:ext cx="6440993" cy="6858000"/>
          </a:xfrm>
          <a:prstGeom prst="rect">
            <a:avLst/>
          </a:prstGeom>
        </p:spPr>
      </p:pic>
    </p:spTree>
    <p:extLst>
      <p:ext uri="{BB962C8B-B14F-4D97-AF65-F5344CB8AC3E}">
        <p14:creationId xmlns:p14="http://schemas.microsoft.com/office/powerpoint/2010/main" val="36696848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74544-81F0-12C3-5933-D07EDCA0C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A0E0C-0D58-022C-4803-53E4AD83BBDE}"/>
              </a:ext>
            </a:extLst>
          </p:cNvPr>
          <p:cNvSpPr>
            <a:spLocks noGrp="1"/>
          </p:cNvSpPr>
          <p:nvPr>
            <p:ph type="ctrTitle"/>
          </p:nvPr>
        </p:nvSpPr>
        <p:spPr>
          <a:xfrm>
            <a:off x="631768" y="1090844"/>
            <a:ext cx="7880464" cy="2903913"/>
          </a:xfrm>
        </p:spPr>
        <p:txBody>
          <a:bodyPr/>
          <a:lstStyle/>
          <a:p>
            <a:r>
              <a:rPr lang="en-GB" sz="3200">
                <a:latin typeface="Arial"/>
                <a:cs typeface="Arial"/>
              </a:rPr>
              <a:t>Culture and </a:t>
            </a:r>
            <a:r>
              <a:rPr lang="en-GB" sz="3200" dirty="0">
                <a:latin typeface="Arial"/>
                <a:cs typeface="Arial"/>
              </a:rPr>
              <a:t>Creative Sector Workshops</a:t>
            </a:r>
            <a:br>
              <a:rPr lang="en-GB" sz="3200" dirty="0">
                <a:latin typeface="Arial"/>
                <a:cs typeface="Arial"/>
              </a:rPr>
            </a:br>
            <a:br>
              <a:rPr lang="en-GB" sz="3200" dirty="0">
                <a:latin typeface="Arial"/>
                <a:cs typeface="Arial"/>
              </a:rPr>
            </a:br>
            <a:r>
              <a:rPr lang="en-GB" sz="3200" dirty="0">
                <a:latin typeface="Arial"/>
                <a:cs typeface="Arial"/>
              </a:rPr>
              <a:t>October 2025</a:t>
            </a:r>
          </a:p>
        </p:txBody>
      </p:sp>
    </p:spTree>
    <p:extLst>
      <p:ext uri="{BB962C8B-B14F-4D97-AF65-F5344CB8AC3E}">
        <p14:creationId xmlns:p14="http://schemas.microsoft.com/office/powerpoint/2010/main" val="122477235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480D-F963-2993-EAA5-E80DF89E8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BA130-A9F2-A247-CC1A-868472C8C9E2}"/>
              </a:ext>
            </a:extLst>
          </p:cNvPr>
          <p:cNvSpPr txBox="1">
            <a:spLocks noGrp="1"/>
          </p:cNvSpPr>
          <p:nvPr>
            <p:ph type="title" idx="4294967295"/>
          </p:nvPr>
        </p:nvSpPr>
        <p:spPr bwMode="auto">
          <a:xfrm>
            <a:off x="324253" y="305349"/>
            <a:ext cx="7898613"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Culture and Creative Sector Workshops</a:t>
            </a:r>
            <a:b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br>
            <a:b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br>
            <a:endPar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endParaRPr>
          </a:p>
        </p:txBody>
      </p:sp>
      <p:sp>
        <p:nvSpPr>
          <p:cNvPr id="3" name="Content Placeholder 2">
            <a:extLst>
              <a:ext uri="{FF2B5EF4-FFF2-40B4-BE49-F238E27FC236}">
                <a16:creationId xmlns:a16="http://schemas.microsoft.com/office/drawing/2014/main" id="{3977BAD8-BAE6-AA0A-0252-9B3DC19CC5D6}"/>
              </a:ext>
            </a:extLst>
          </p:cNvPr>
          <p:cNvSpPr>
            <a:spLocks noGrp="1"/>
          </p:cNvSpPr>
          <p:nvPr>
            <p:ph idx="1"/>
          </p:nvPr>
        </p:nvSpPr>
        <p:spPr>
          <a:xfrm>
            <a:off x="324253" y="1398521"/>
            <a:ext cx="3810942" cy="3348066"/>
          </a:xfrm>
        </p:spPr>
        <p:txBody>
          <a:bodyPr>
            <a:normAutofit/>
          </a:bodyPr>
          <a:lstStyle/>
          <a:p>
            <a:r>
              <a:rPr lang="en-GB" sz="2400" dirty="0">
                <a:solidFill>
                  <a:srgbClr val="223982"/>
                </a:solidFill>
                <a:ea typeface="+mj-ea"/>
                <a:cs typeface="+mj-cs"/>
              </a:rPr>
              <a:t>Purpose of workshops</a:t>
            </a:r>
          </a:p>
          <a:p>
            <a:endParaRPr lang="en-GB" sz="1000" dirty="0">
              <a:solidFill>
                <a:srgbClr val="004C98"/>
              </a:solidFill>
              <a:latin typeface="Montserrat SemiBold" panose="00000700000000000000" pitchFamily="2" charset="0"/>
            </a:endParaRPr>
          </a:p>
          <a:p>
            <a:pPr>
              <a:spcAft>
                <a:spcPts val="450"/>
              </a:spcAft>
            </a:pPr>
            <a:r>
              <a:rPr lang="en-GB" sz="1200" b="0" dirty="0">
                <a:latin typeface="+mn-lt"/>
                <a:cs typeface="Arial" panose="020B0604020202020204" pitchFamily="34" charset="0"/>
              </a:rPr>
              <a:t>For the culture and creative sector to input into the development our new Culture Plan</a:t>
            </a:r>
          </a:p>
          <a:p>
            <a:pPr>
              <a:spcAft>
                <a:spcPts val="450"/>
              </a:spcAft>
            </a:pPr>
            <a:r>
              <a:rPr lang="en-GB" sz="1200" b="0" dirty="0">
                <a:latin typeface="+mn-lt"/>
                <a:cs typeface="Arial" panose="020B0604020202020204" pitchFamily="34" charset="0"/>
              </a:rPr>
              <a:t>To understand their priorities for the next </a:t>
            </a:r>
            <a:r>
              <a:rPr lang="en-GB" sz="1200" b="0">
                <a:latin typeface="+mn-lt"/>
                <a:cs typeface="Arial" panose="020B0604020202020204" pitchFamily="34" charset="0"/>
              </a:rPr>
              <a:t>three</a:t>
            </a:r>
            <a:r>
              <a:rPr lang="en-GB" sz="1200" b="0" dirty="0">
                <a:latin typeface="+mn-lt"/>
                <a:cs typeface="Arial" panose="020B0604020202020204" pitchFamily="34" charset="0"/>
              </a:rPr>
              <a:t> years</a:t>
            </a:r>
          </a:p>
          <a:p>
            <a:pPr>
              <a:spcAft>
                <a:spcPts val="1800"/>
              </a:spcAft>
            </a:pPr>
            <a:r>
              <a:rPr lang="en-GB" sz="1200" b="0" dirty="0">
                <a:latin typeface="+mn-lt"/>
                <a:cs typeface="Arial" panose="020B0604020202020204" pitchFamily="34" charset="0"/>
              </a:rPr>
              <a:t>To hear their thoughts on how we best work together to ensure all residents have access to the borough’s rich culture</a:t>
            </a:r>
          </a:p>
          <a:p>
            <a:pPr>
              <a:spcBef>
                <a:spcPct val="0"/>
              </a:spcBef>
            </a:pPr>
            <a:r>
              <a:rPr lang="en-GB" sz="2400" dirty="0">
                <a:solidFill>
                  <a:srgbClr val="223982"/>
                </a:solidFill>
                <a:ea typeface="+mj-ea"/>
                <a:cs typeface="+mj-cs"/>
              </a:rPr>
              <a:t>Schedule</a:t>
            </a:r>
          </a:p>
          <a:p>
            <a:pPr>
              <a:spcAft>
                <a:spcPts val="450"/>
              </a:spcAft>
            </a:pPr>
            <a:r>
              <a:rPr lang="en-GB" sz="1200" b="0" dirty="0">
                <a:latin typeface="+mn-lt"/>
                <a:cs typeface="Arial" panose="020B0604020202020204" pitchFamily="34" charset="0"/>
              </a:rPr>
              <a:t>Three </a:t>
            </a:r>
            <a:r>
              <a:rPr lang="en-GB" sz="1200" b="0">
                <a:latin typeface="+mn-lt"/>
                <a:cs typeface="Arial" panose="020B0604020202020204" pitchFamily="34" charset="0"/>
              </a:rPr>
              <a:t>90-minute</a:t>
            </a:r>
            <a:r>
              <a:rPr lang="en-GB" sz="1200" b="0" dirty="0">
                <a:latin typeface="+mn-lt"/>
                <a:cs typeface="Arial" panose="020B0604020202020204" pitchFamily="34" charset="0"/>
              </a:rPr>
              <a:t> sessions on MS Teams</a:t>
            </a:r>
          </a:p>
          <a:p>
            <a:pPr>
              <a:spcAft>
                <a:spcPts val="450"/>
              </a:spcAft>
            </a:pPr>
            <a:r>
              <a:rPr lang="en-GB" sz="1200" b="0" dirty="0">
                <a:latin typeface="+mn-lt"/>
                <a:cs typeface="Arial" panose="020B0604020202020204" pitchFamily="34" charset="0"/>
              </a:rPr>
              <a:t>Workshop 1: Mon 13 October, 5-6:30pm (evening)</a:t>
            </a:r>
          </a:p>
          <a:p>
            <a:pPr>
              <a:spcAft>
                <a:spcPts val="450"/>
              </a:spcAft>
            </a:pPr>
            <a:r>
              <a:rPr lang="en-GB" sz="1200" b="0" dirty="0">
                <a:latin typeface="+mn-lt"/>
                <a:cs typeface="Arial" panose="020B0604020202020204" pitchFamily="34" charset="0"/>
              </a:rPr>
              <a:t>Workshop 2: Thu 16 October, 9:30-11am (morning)</a:t>
            </a:r>
          </a:p>
          <a:p>
            <a:pPr>
              <a:spcAft>
                <a:spcPts val="450"/>
              </a:spcAft>
            </a:pPr>
            <a:r>
              <a:rPr lang="en-GB" sz="1200" b="0" dirty="0">
                <a:latin typeface="+mn-lt"/>
                <a:cs typeface="Arial" panose="020B0604020202020204" pitchFamily="34" charset="0"/>
              </a:rPr>
              <a:t>Workshop 3: Tue 21 October, 3:-4:30pm (afternoon)</a:t>
            </a:r>
          </a:p>
          <a:p>
            <a:pPr>
              <a:spcAft>
                <a:spcPts val="450"/>
              </a:spcAft>
            </a:pPr>
            <a:endParaRPr lang="en-GB" sz="1200" b="0" dirty="0">
              <a:latin typeface="+mn-lt"/>
              <a:cs typeface="Arial" panose="020B0604020202020204" pitchFamily="34" charset="0"/>
            </a:endParaRPr>
          </a:p>
        </p:txBody>
      </p:sp>
      <p:grpSp>
        <p:nvGrpSpPr>
          <p:cNvPr id="24" name="Group 23" descr="The image is an infographic titled “Workshops at a glance”. It summarises attendance and participation across three workshops using text boxes rather than a chart.&#10;Overall, there were seventy‑six total attendances across three workshops, made up of sixty‑eight unique attendees, indicating that some people attended more than one workshop.&#10;Participants came from forty‑three organisations, including thirteen artists and two categorised as other.&#10;Attendance is broken down by individual workshop.&#10;Workshop one had twenty‑eight attendees, representing sixteen organisations, including seven artists and one categorised as other.&#10;Workshop two had twenty‑three attendees, also representing sixteen organisations, including three artists and one categorised as other.&#10;Workshop three had twenty‑five attendees, representing fifteen organisations, including six artists and one categorised as other.&#10;Overall, the graphic shows steady attendance across all three workshops and engagement from a wide range of organisations and artists.">
            <a:extLst>
              <a:ext uri="{FF2B5EF4-FFF2-40B4-BE49-F238E27FC236}">
                <a16:creationId xmlns:a16="http://schemas.microsoft.com/office/drawing/2014/main" id="{8892EE73-7859-7B8B-8791-C3217F6F348B}"/>
              </a:ext>
            </a:extLst>
          </p:cNvPr>
          <p:cNvGrpSpPr/>
          <p:nvPr/>
        </p:nvGrpSpPr>
        <p:grpSpPr>
          <a:xfrm>
            <a:off x="4340755" y="1859841"/>
            <a:ext cx="4515827" cy="2889799"/>
            <a:chOff x="5668800" y="1336787"/>
            <a:chExt cx="6021103" cy="3853066"/>
          </a:xfrm>
        </p:grpSpPr>
        <p:grpSp>
          <p:nvGrpSpPr>
            <p:cNvPr id="19" name="Group 18">
              <a:extLst>
                <a:ext uri="{FF2B5EF4-FFF2-40B4-BE49-F238E27FC236}">
                  <a16:creationId xmlns:a16="http://schemas.microsoft.com/office/drawing/2014/main" id="{5871F704-B7EF-7FC3-73F2-633E04C7E5CF}"/>
                </a:ext>
              </a:extLst>
            </p:cNvPr>
            <p:cNvGrpSpPr/>
            <p:nvPr/>
          </p:nvGrpSpPr>
          <p:grpSpPr>
            <a:xfrm>
              <a:off x="5733287" y="1944550"/>
              <a:ext cx="5956616" cy="3245303"/>
              <a:chOff x="5788151" y="1158166"/>
              <a:chExt cx="5956616" cy="3245303"/>
            </a:xfrm>
          </p:grpSpPr>
          <p:sp>
            <p:nvSpPr>
              <p:cNvPr id="11" name="TextBox 10">
                <a:extLst>
                  <a:ext uri="{FF2B5EF4-FFF2-40B4-BE49-F238E27FC236}">
                    <a16:creationId xmlns:a16="http://schemas.microsoft.com/office/drawing/2014/main" id="{9AD534B7-EB2C-2067-B96E-9604D1547167}"/>
                  </a:ext>
                </a:extLst>
              </p:cNvPr>
              <p:cNvSpPr txBox="1"/>
              <p:nvPr/>
            </p:nvSpPr>
            <p:spPr>
              <a:xfrm>
                <a:off x="5788151" y="1158166"/>
                <a:ext cx="5937390" cy="497093"/>
              </a:xfrm>
              <a:prstGeom prst="roundRect">
                <a:avLst>
                  <a:gd name="adj" fmla="val 22151"/>
                </a:avLst>
              </a:prstGeom>
              <a:solidFill>
                <a:srgbClr val="223982"/>
              </a:solidFill>
            </p:spPr>
            <p:txBody>
              <a:bodyPr wrap="square" rtlCol="0" anchor="ctr">
                <a:noAutofit/>
              </a:bodyPr>
              <a:lstStyle/>
              <a:p>
                <a:pPr algn="ctr"/>
                <a:r>
                  <a:rPr lang="en-GB" sz="1500" b="1" dirty="0">
                    <a:solidFill>
                      <a:schemeClr val="bg1"/>
                    </a:solidFill>
                    <a:cs typeface="Arial" panose="020B0604020202020204" pitchFamily="34" charset="0"/>
                  </a:rPr>
                  <a:t>76 attendees across 3 workshops</a:t>
                </a:r>
              </a:p>
            </p:txBody>
          </p:sp>
          <p:sp>
            <p:nvSpPr>
              <p:cNvPr id="12" name="TextBox 11">
                <a:extLst>
                  <a:ext uri="{FF2B5EF4-FFF2-40B4-BE49-F238E27FC236}">
                    <a16:creationId xmlns:a16="http://schemas.microsoft.com/office/drawing/2014/main" id="{E7BC6B1D-02CB-4D72-90B9-F9FD94116CA5}"/>
                  </a:ext>
                </a:extLst>
              </p:cNvPr>
              <p:cNvSpPr txBox="1"/>
              <p:nvPr/>
            </p:nvSpPr>
            <p:spPr>
              <a:xfrm>
                <a:off x="5788151" y="1754036"/>
                <a:ext cx="2916000" cy="883900"/>
              </a:xfrm>
              <a:prstGeom prst="roundRect">
                <a:avLst>
                  <a:gd name="adj" fmla="val 11289"/>
                </a:avLst>
              </a:prstGeom>
              <a:solidFill>
                <a:srgbClr val="223982"/>
              </a:solidFill>
              <a:ln>
                <a:noFill/>
              </a:ln>
            </p:spPr>
            <p:txBody>
              <a:bodyPr wrap="square" rtlCol="0" anchor="ctr">
                <a:noAutofit/>
              </a:bodyPr>
              <a:lstStyle/>
              <a:p>
                <a:pPr algn="ctr"/>
                <a:r>
                  <a:rPr lang="en-GB" sz="1500" b="1" dirty="0">
                    <a:solidFill>
                      <a:schemeClr val="bg1"/>
                    </a:solidFill>
                    <a:cs typeface="Arial" panose="020B0604020202020204" pitchFamily="34" charset="0"/>
                  </a:rPr>
                  <a:t>68 unique attendees</a:t>
                </a:r>
              </a:p>
            </p:txBody>
          </p:sp>
          <p:sp>
            <p:nvSpPr>
              <p:cNvPr id="13" name="TextBox 12">
                <a:extLst>
                  <a:ext uri="{FF2B5EF4-FFF2-40B4-BE49-F238E27FC236}">
                    <a16:creationId xmlns:a16="http://schemas.microsoft.com/office/drawing/2014/main" id="{C307F9A0-79FB-37B2-22C2-F3BF4D331D9A}"/>
                  </a:ext>
                </a:extLst>
              </p:cNvPr>
              <p:cNvSpPr txBox="1"/>
              <p:nvPr/>
            </p:nvSpPr>
            <p:spPr>
              <a:xfrm>
                <a:off x="5788151" y="2755326"/>
                <a:ext cx="1908000" cy="1648143"/>
              </a:xfrm>
              <a:prstGeom prst="roundRect">
                <a:avLst>
                  <a:gd name="adj" fmla="val 6566"/>
                </a:avLst>
              </a:prstGeom>
              <a:solidFill>
                <a:srgbClr val="223982"/>
              </a:solidFill>
              <a:ln>
                <a:noFill/>
              </a:ln>
            </p:spPr>
            <p:txBody>
              <a:bodyPr wrap="square" rtlCol="0">
                <a:spAutoFit/>
              </a:bodyPr>
              <a:lstStyle/>
              <a:p>
                <a:pPr algn="ctr">
                  <a:spcAft>
                    <a:spcPts val="450"/>
                  </a:spcAft>
                </a:pPr>
                <a:r>
                  <a:rPr lang="en-GB" sz="1200" dirty="0">
                    <a:solidFill>
                      <a:schemeClr val="bg1"/>
                    </a:solidFill>
                    <a:cs typeface="Arial" panose="020B0604020202020204" pitchFamily="34" charset="0"/>
                  </a:rPr>
                  <a:t>Workshop 1</a:t>
                </a:r>
              </a:p>
              <a:p>
                <a:pPr algn="ctr">
                  <a:spcAft>
                    <a:spcPts val="450"/>
                  </a:spcAft>
                </a:pPr>
                <a:r>
                  <a:rPr lang="en-GB" sz="1500" b="1" dirty="0">
                    <a:solidFill>
                      <a:schemeClr val="bg1"/>
                    </a:solidFill>
                    <a:cs typeface="Arial" panose="020B0604020202020204" pitchFamily="34" charset="0"/>
                  </a:rPr>
                  <a:t>28 attendees</a:t>
                </a:r>
              </a:p>
              <a:p>
                <a:pPr algn="ctr"/>
                <a:r>
                  <a:rPr lang="en-GB" sz="1200" dirty="0">
                    <a:solidFill>
                      <a:schemeClr val="bg1"/>
                    </a:solidFill>
                    <a:cs typeface="Arial" panose="020B0604020202020204" pitchFamily="34" charset="0"/>
                  </a:rPr>
                  <a:t>16 organisations</a:t>
                </a:r>
              </a:p>
              <a:p>
                <a:pPr algn="ctr"/>
                <a:r>
                  <a:rPr lang="en-GB" sz="1200" dirty="0">
                    <a:solidFill>
                      <a:schemeClr val="bg1"/>
                    </a:solidFill>
                    <a:cs typeface="Arial" panose="020B0604020202020204" pitchFamily="34" charset="0"/>
                  </a:rPr>
                  <a:t>7 artists</a:t>
                </a:r>
              </a:p>
              <a:p>
                <a:pPr algn="ctr"/>
                <a:r>
                  <a:rPr lang="en-GB" sz="1200" dirty="0">
                    <a:solidFill>
                      <a:schemeClr val="bg1"/>
                    </a:solidFill>
                    <a:cs typeface="Arial" panose="020B0604020202020204" pitchFamily="34" charset="0"/>
                  </a:rPr>
                  <a:t>1 other</a:t>
                </a:r>
              </a:p>
            </p:txBody>
          </p:sp>
          <p:sp>
            <p:nvSpPr>
              <p:cNvPr id="16" name="TextBox 15">
                <a:extLst>
                  <a:ext uri="{FF2B5EF4-FFF2-40B4-BE49-F238E27FC236}">
                    <a16:creationId xmlns:a16="http://schemas.microsoft.com/office/drawing/2014/main" id="{6648DAC6-0B9B-2087-9956-28B0974CBC07}"/>
                  </a:ext>
                </a:extLst>
              </p:cNvPr>
              <p:cNvSpPr txBox="1"/>
              <p:nvPr/>
            </p:nvSpPr>
            <p:spPr>
              <a:xfrm>
                <a:off x="7812459" y="2751255"/>
                <a:ext cx="1908000" cy="1648143"/>
              </a:xfrm>
              <a:prstGeom prst="roundRect">
                <a:avLst>
                  <a:gd name="adj" fmla="val 6566"/>
                </a:avLst>
              </a:prstGeom>
              <a:solidFill>
                <a:srgbClr val="223982"/>
              </a:solidFill>
              <a:ln>
                <a:noFill/>
              </a:ln>
            </p:spPr>
            <p:txBody>
              <a:bodyPr wrap="square" rtlCol="0">
                <a:spAutoFit/>
              </a:bodyPr>
              <a:lstStyle/>
              <a:p>
                <a:pPr algn="ctr">
                  <a:spcAft>
                    <a:spcPts val="450"/>
                  </a:spcAft>
                </a:pPr>
                <a:r>
                  <a:rPr lang="en-GB" sz="1200" dirty="0">
                    <a:solidFill>
                      <a:schemeClr val="bg1"/>
                    </a:solidFill>
                    <a:cs typeface="Arial" panose="020B0604020202020204" pitchFamily="34" charset="0"/>
                  </a:rPr>
                  <a:t>Workshop 2</a:t>
                </a:r>
              </a:p>
              <a:p>
                <a:pPr algn="ctr">
                  <a:spcAft>
                    <a:spcPts val="450"/>
                  </a:spcAft>
                </a:pPr>
                <a:r>
                  <a:rPr lang="en-GB" sz="1500" b="1" dirty="0">
                    <a:solidFill>
                      <a:schemeClr val="bg1"/>
                    </a:solidFill>
                    <a:cs typeface="Arial" panose="020B0604020202020204" pitchFamily="34" charset="0"/>
                  </a:rPr>
                  <a:t>23 attendees</a:t>
                </a:r>
              </a:p>
              <a:p>
                <a:pPr algn="ctr"/>
                <a:r>
                  <a:rPr lang="en-GB" sz="1200" dirty="0">
                    <a:solidFill>
                      <a:schemeClr val="bg1"/>
                    </a:solidFill>
                    <a:cs typeface="Arial" panose="020B0604020202020204" pitchFamily="34" charset="0"/>
                  </a:rPr>
                  <a:t>16 organisations</a:t>
                </a:r>
              </a:p>
              <a:p>
                <a:pPr algn="ctr"/>
                <a:r>
                  <a:rPr lang="en-GB" sz="1200" dirty="0">
                    <a:solidFill>
                      <a:schemeClr val="bg1"/>
                    </a:solidFill>
                    <a:cs typeface="Arial" panose="020B0604020202020204" pitchFamily="34" charset="0"/>
                  </a:rPr>
                  <a:t>3 artists</a:t>
                </a:r>
              </a:p>
              <a:p>
                <a:pPr algn="ctr"/>
                <a:r>
                  <a:rPr lang="en-GB" sz="1200" dirty="0">
                    <a:solidFill>
                      <a:schemeClr val="bg1"/>
                    </a:solidFill>
                    <a:cs typeface="Arial" panose="020B0604020202020204" pitchFamily="34" charset="0"/>
                  </a:rPr>
                  <a:t>1 other</a:t>
                </a:r>
              </a:p>
            </p:txBody>
          </p:sp>
          <p:sp>
            <p:nvSpPr>
              <p:cNvPr id="17" name="TextBox 16">
                <a:extLst>
                  <a:ext uri="{FF2B5EF4-FFF2-40B4-BE49-F238E27FC236}">
                    <a16:creationId xmlns:a16="http://schemas.microsoft.com/office/drawing/2014/main" id="{D668925F-4AE4-BBB3-930D-FABC7E044354}"/>
                  </a:ext>
                </a:extLst>
              </p:cNvPr>
              <p:cNvSpPr txBox="1"/>
              <p:nvPr/>
            </p:nvSpPr>
            <p:spPr>
              <a:xfrm>
                <a:off x="8809542" y="1752359"/>
                <a:ext cx="2916000" cy="920115"/>
              </a:xfrm>
              <a:prstGeom prst="roundRect">
                <a:avLst>
                  <a:gd name="adj" fmla="val 11289"/>
                </a:avLst>
              </a:prstGeom>
              <a:solidFill>
                <a:srgbClr val="223982"/>
              </a:solidFill>
              <a:ln>
                <a:noFill/>
              </a:ln>
            </p:spPr>
            <p:txBody>
              <a:bodyPr wrap="square" rtlCol="0">
                <a:spAutoFit/>
              </a:bodyPr>
              <a:lstStyle/>
              <a:p>
                <a:pPr algn="ctr"/>
                <a:r>
                  <a:rPr lang="en-GB" sz="1200" dirty="0">
                    <a:solidFill>
                      <a:schemeClr val="bg1"/>
                    </a:solidFill>
                    <a:cs typeface="Arial" panose="020B0604020202020204" pitchFamily="34" charset="0"/>
                  </a:rPr>
                  <a:t>43 organisations</a:t>
                </a:r>
              </a:p>
              <a:p>
                <a:pPr algn="ctr"/>
                <a:r>
                  <a:rPr lang="en-GB" sz="1200" dirty="0">
                    <a:solidFill>
                      <a:schemeClr val="bg1"/>
                    </a:solidFill>
                    <a:cs typeface="Arial" panose="020B0604020202020204" pitchFamily="34" charset="0"/>
                  </a:rPr>
                  <a:t>13 artists</a:t>
                </a:r>
              </a:p>
              <a:p>
                <a:pPr algn="ctr"/>
                <a:r>
                  <a:rPr lang="en-GB" sz="1200" dirty="0">
                    <a:solidFill>
                      <a:schemeClr val="bg1"/>
                    </a:solidFill>
                    <a:cs typeface="Arial" panose="020B0604020202020204" pitchFamily="34" charset="0"/>
                  </a:rPr>
                  <a:t>2 other</a:t>
                </a:r>
              </a:p>
            </p:txBody>
          </p:sp>
          <p:sp>
            <p:nvSpPr>
              <p:cNvPr id="18" name="TextBox 17">
                <a:extLst>
                  <a:ext uri="{FF2B5EF4-FFF2-40B4-BE49-F238E27FC236}">
                    <a16:creationId xmlns:a16="http://schemas.microsoft.com/office/drawing/2014/main" id="{F52A7E53-7483-44C4-C43C-19A3D6EF42E5}"/>
                  </a:ext>
                </a:extLst>
              </p:cNvPr>
              <p:cNvSpPr txBox="1"/>
              <p:nvPr/>
            </p:nvSpPr>
            <p:spPr>
              <a:xfrm>
                <a:off x="9836767" y="2751256"/>
                <a:ext cx="1908000" cy="1598414"/>
              </a:xfrm>
              <a:prstGeom prst="roundRect">
                <a:avLst>
                  <a:gd name="adj" fmla="val 6566"/>
                </a:avLst>
              </a:prstGeom>
              <a:solidFill>
                <a:srgbClr val="223982"/>
              </a:solidFill>
              <a:ln>
                <a:noFill/>
              </a:ln>
            </p:spPr>
            <p:txBody>
              <a:bodyPr wrap="square" rtlCol="0">
                <a:noAutofit/>
              </a:bodyPr>
              <a:lstStyle/>
              <a:p>
                <a:pPr algn="ctr">
                  <a:spcAft>
                    <a:spcPts val="450"/>
                  </a:spcAft>
                </a:pPr>
                <a:r>
                  <a:rPr lang="en-GB" sz="1200" dirty="0">
                    <a:solidFill>
                      <a:schemeClr val="bg1"/>
                    </a:solidFill>
                    <a:cs typeface="Arial" panose="020B0604020202020204" pitchFamily="34" charset="0"/>
                  </a:rPr>
                  <a:t>Workshop 3</a:t>
                </a:r>
              </a:p>
              <a:p>
                <a:pPr algn="ctr">
                  <a:spcAft>
                    <a:spcPts val="450"/>
                  </a:spcAft>
                </a:pPr>
                <a:r>
                  <a:rPr lang="en-GB" sz="1500" b="1" dirty="0">
                    <a:solidFill>
                      <a:schemeClr val="bg1"/>
                    </a:solidFill>
                    <a:cs typeface="Arial" panose="020B0604020202020204" pitchFamily="34" charset="0"/>
                  </a:rPr>
                  <a:t>25 attendees</a:t>
                </a:r>
              </a:p>
              <a:p>
                <a:pPr algn="ctr"/>
                <a:r>
                  <a:rPr lang="en-GB" sz="1200" dirty="0">
                    <a:solidFill>
                      <a:schemeClr val="bg1"/>
                    </a:solidFill>
                    <a:cs typeface="Arial" panose="020B0604020202020204" pitchFamily="34" charset="0"/>
                  </a:rPr>
                  <a:t>15 organisations</a:t>
                </a:r>
              </a:p>
              <a:p>
                <a:pPr algn="ctr"/>
                <a:r>
                  <a:rPr lang="en-GB" sz="1200" dirty="0">
                    <a:solidFill>
                      <a:schemeClr val="bg1"/>
                    </a:solidFill>
                    <a:cs typeface="Arial" panose="020B0604020202020204" pitchFamily="34" charset="0"/>
                  </a:rPr>
                  <a:t>6 artists</a:t>
                </a:r>
              </a:p>
              <a:p>
                <a:pPr algn="ctr"/>
                <a:r>
                  <a:rPr lang="en-GB" sz="1200" dirty="0">
                    <a:solidFill>
                      <a:schemeClr val="bg1"/>
                    </a:solidFill>
                    <a:cs typeface="Arial" panose="020B0604020202020204" pitchFamily="34" charset="0"/>
                  </a:rPr>
                  <a:t>1 other</a:t>
                </a:r>
              </a:p>
            </p:txBody>
          </p:sp>
        </p:grpSp>
        <p:sp>
          <p:nvSpPr>
            <p:cNvPr id="21" name="TextBox 20">
              <a:extLst>
                <a:ext uri="{FF2B5EF4-FFF2-40B4-BE49-F238E27FC236}">
                  <a16:creationId xmlns:a16="http://schemas.microsoft.com/office/drawing/2014/main" id="{767F821D-8084-CE38-8DB6-9B1DE237C597}"/>
                </a:ext>
              </a:extLst>
            </p:cNvPr>
            <p:cNvSpPr txBox="1"/>
            <p:nvPr/>
          </p:nvSpPr>
          <p:spPr>
            <a:xfrm>
              <a:off x="5668800" y="1336787"/>
              <a:ext cx="4813512" cy="923329"/>
            </a:xfrm>
            <a:prstGeom prst="rect">
              <a:avLst/>
            </a:prstGeom>
            <a:noFill/>
          </p:spPr>
          <p:txBody>
            <a:bodyPr wrap="square" rtlCol="0">
              <a:spAutoFit/>
            </a:bodyPr>
            <a:lstStyle/>
            <a:p>
              <a:r>
                <a:rPr lang="en-GB" sz="2400" b="1" dirty="0">
                  <a:solidFill>
                    <a:srgbClr val="223982"/>
                  </a:solidFill>
                  <a:ea typeface="+mj-ea"/>
                  <a:cs typeface="+mj-cs"/>
                </a:rPr>
                <a:t>Workshops at a glance</a:t>
              </a:r>
            </a:p>
            <a:p>
              <a:endParaRPr lang="en-GB" sz="1500" dirty="0">
                <a:solidFill>
                  <a:srgbClr val="004C98"/>
                </a:solidFill>
                <a:latin typeface="Montserrat SemiBold" panose="00000700000000000000" pitchFamily="2" charset="0"/>
              </a:endParaRPr>
            </a:p>
          </p:txBody>
        </p:sp>
      </p:grpSp>
    </p:spTree>
    <p:extLst>
      <p:ext uri="{BB962C8B-B14F-4D97-AF65-F5344CB8AC3E}">
        <p14:creationId xmlns:p14="http://schemas.microsoft.com/office/powerpoint/2010/main" val="399509343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35FB0-7C6B-8619-8B8E-B7E83C18D7D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0459DF9-AE48-F01C-CBFC-3BC79563A0A7}"/>
              </a:ext>
            </a:extLst>
          </p:cNvPr>
          <p:cNvSpPr txBox="1">
            <a:spLocks noGrp="1"/>
          </p:cNvSpPr>
          <p:nvPr>
            <p:ph type="title" idx="4294967295"/>
          </p:nvPr>
        </p:nvSpPr>
        <p:spPr bwMode="auto">
          <a:xfrm>
            <a:off x="324253" y="305349"/>
            <a:ext cx="7898613"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What are the culture and creative sector priorities over the next three years?</a:t>
            </a:r>
          </a:p>
        </p:txBody>
      </p:sp>
      <p:sp>
        <p:nvSpPr>
          <p:cNvPr id="13" name="Content Placeholder 12">
            <a:extLst>
              <a:ext uri="{FF2B5EF4-FFF2-40B4-BE49-F238E27FC236}">
                <a16:creationId xmlns:a16="http://schemas.microsoft.com/office/drawing/2014/main" id="{95EE9FE7-EB24-9003-AEC9-5D59DD9CE9F1}"/>
              </a:ext>
            </a:extLst>
          </p:cNvPr>
          <p:cNvSpPr>
            <a:spLocks noGrp="1"/>
          </p:cNvSpPr>
          <p:nvPr>
            <p:ph idx="1"/>
          </p:nvPr>
        </p:nvSpPr>
        <p:spPr>
          <a:xfrm>
            <a:off x="319500" y="1520186"/>
            <a:ext cx="8505000" cy="4192356"/>
          </a:xfrm>
        </p:spPr>
        <p:txBody>
          <a:bodyPr numCol="2" spcCol="360000">
            <a:noAutofit/>
          </a:bodyPr>
          <a:lstStyle/>
          <a:p>
            <a:pPr marL="189000" indent="-189000">
              <a:buFont typeface="+mj-lt"/>
              <a:buAutoNum type="arabicPeriod"/>
            </a:pPr>
            <a:r>
              <a:rPr lang="en-GB" sz="1200" spc="-15" noProof="0" dirty="0">
                <a:cs typeface="Arial" panose="020B0604020202020204" pitchFamily="34" charset="0"/>
              </a:rPr>
              <a:t>Fostering youth engagement in culture sector</a:t>
            </a:r>
          </a:p>
          <a:p>
            <a:pPr marL="549450" lvl="1" indent="-171450">
              <a:buFont typeface="Arial" panose="020B0604020202020204" pitchFamily="34" charset="0"/>
              <a:buChar char="•"/>
            </a:pPr>
            <a:r>
              <a:rPr lang="en-GB" sz="1200" spc="-15" noProof="0" dirty="0">
                <a:cs typeface="Arial" panose="020B0604020202020204" pitchFamily="34" charset="0"/>
              </a:rPr>
              <a:t>Invest in young people as future cultural contributors through cultural education and opportunities, like mentorship programmes</a:t>
            </a:r>
            <a:r>
              <a:rPr lang="en-GB" sz="1200" spc="-15" noProof="0">
                <a:cs typeface="Arial" panose="020B0604020202020204" pitchFamily="34" charset="0"/>
              </a:rPr>
              <a:t>.</a:t>
            </a:r>
            <a:endParaRPr lang="en-GB" sz="1200" spc="-15" noProof="0" dirty="0">
              <a:cs typeface="Arial" panose="020B0604020202020204" pitchFamily="34" charset="0"/>
            </a:endParaRPr>
          </a:p>
          <a:p>
            <a:pPr marL="549450" lvl="1" indent="-171450">
              <a:buFont typeface="Arial" panose="020B0604020202020204" pitchFamily="34" charset="0"/>
              <a:buChar char="•"/>
            </a:pPr>
            <a:r>
              <a:rPr lang="en-GB" sz="1200" spc="-15" noProof="0" dirty="0">
                <a:cs typeface="Arial" panose="020B0604020202020204" pitchFamily="34" charset="0"/>
              </a:rPr>
              <a:t>Support young people from deprived backgrounds to access cultural careers through vocational pathways, including training, mentorship, and work experience opportunities</a:t>
            </a:r>
            <a:r>
              <a:rPr lang="en-GB" sz="1200" spc="-15" noProof="0">
                <a:cs typeface="Arial" panose="020B0604020202020204" pitchFamily="34" charset="0"/>
              </a:rPr>
              <a:t>.</a:t>
            </a:r>
            <a:endParaRPr lang="en-GB" sz="1200" spc="-15" noProof="0" dirty="0">
              <a:cs typeface="Arial" panose="020B0604020202020204" pitchFamily="34" charset="0"/>
            </a:endParaRPr>
          </a:p>
          <a:p>
            <a:pPr marL="549450" lvl="1" indent="-171450">
              <a:spcAft>
                <a:spcPts val="900"/>
              </a:spcAft>
              <a:buFont typeface="Arial" panose="020B0604020202020204" pitchFamily="34" charset="0"/>
              <a:buChar char="•"/>
            </a:pPr>
            <a:r>
              <a:rPr lang="en-GB" sz="1200" spc="-15" noProof="0" dirty="0">
                <a:cs typeface="Arial" panose="020B0604020202020204" pitchFamily="34" charset="0"/>
              </a:rPr>
              <a:t>Greater collaboration with schools to integrate cultural activities. Ideas like “10 by 10” (Hackney) or “11 by 11” (Islington) initiatives to ensure children experience culture early.</a:t>
            </a:r>
          </a:p>
          <a:p>
            <a:pPr marL="189000" indent="-189000">
              <a:buFont typeface="+mj-lt"/>
              <a:buAutoNum type="arabicPeriod"/>
            </a:pPr>
            <a:r>
              <a:rPr lang="en-GB" sz="1200" spc="-15" noProof="0" dirty="0">
                <a:cs typeface="Arial" panose="020B0604020202020204" pitchFamily="34" charset="0"/>
              </a:rPr>
              <a:t>Supporting grassroots culture providers and artists:</a:t>
            </a:r>
          </a:p>
          <a:p>
            <a:pPr marL="549450" lvl="1" indent="-171450">
              <a:buFont typeface="Arial" panose="020B0604020202020204" pitchFamily="34" charset="0"/>
              <a:buChar char="•"/>
            </a:pPr>
            <a:r>
              <a:rPr lang="en-GB" sz="1200" spc="-15" noProof="0" dirty="0">
                <a:cs typeface="Arial" panose="020B0604020202020204" pitchFamily="34" charset="0"/>
              </a:rPr>
              <a:t>Support for marginalised and underrepresented artists and organisations.</a:t>
            </a:r>
          </a:p>
          <a:p>
            <a:pPr marL="549450" lvl="1" indent="-171450">
              <a:buFont typeface="Arial" panose="020B0604020202020204" pitchFamily="34" charset="0"/>
              <a:buChar char="•"/>
            </a:pPr>
            <a:r>
              <a:rPr lang="en-GB" sz="1200" spc="-15" noProof="0" dirty="0">
                <a:cs typeface="Arial" panose="020B0604020202020204" pitchFamily="34" charset="0"/>
              </a:rPr>
              <a:t>Enable local artists and smaller local groups to access space, funding, and visibility with in-kind support, pop-up spaces, and artist directories</a:t>
            </a:r>
            <a:r>
              <a:rPr lang="en-GB" sz="1200" spc="-15" noProof="0">
                <a:cs typeface="Arial" panose="020B0604020202020204" pitchFamily="34" charset="0"/>
              </a:rPr>
              <a:t>.</a:t>
            </a:r>
            <a:endParaRPr lang="en-GB" sz="1200" spc="-15" noProof="0" dirty="0">
              <a:cs typeface="Arial" panose="020B0604020202020204" pitchFamily="34" charset="0"/>
            </a:endParaRPr>
          </a:p>
          <a:p>
            <a:pPr marL="549450" lvl="1" indent="-171450">
              <a:buFont typeface="Arial" panose="020B0604020202020204" pitchFamily="34" charset="0"/>
              <a:buChar char="•"/>
            </a:pPr>
            <a:r>
              <a:rPr lang="en-GB" sz="1200" spc="-8" noProof="0" dirty="0">
                <a:cs typeface="Arial" panose="020B0604020202020204" pitchFamily="34" charset="0"/>
              </a:rPr>
              <a:t>Opportunities for artists to create and showcase work.</a:t>
            </a:r>
            <a:endParaRPr lang="en-GB" sz="1200" spc="-15" noProof="0" dirty="0">
              <a:cs typeface="Arial" panose="020B0604020202020204" pitchFamily="34" charset="0"/>
            </a:endParaRPr>
          </a:p>
          <a:p>
            <a:pPr marL="549450" lvl="1" indent="-171450">
              <a:spcAft>
                <a:spcPts val="750"/>
              </a:spcAft>
              <a:buFont typeface="Arial" panose="020B0604020202020204" pitchFamily="34" charset="0"/>
              <a:buChar char="•"/>
            </a:pPr>
            <a:r>
              <a:rPr lang="en-GB" sz="1200" spc="-15" noProof="0" dirty="0">
                <a:cs typeface="Arial" panose="020B0604020202020204" pitchFamily="34" charset="0"/>
              </a:rPr>
              <a:t>Ensure grassroots and artists representation in policy-making and festival leadership.</a:t>
            </a:r>
          </a:p>
          <a:p>
            <a:pPr marL="189000" indent="-189000">
              <a:buFont typeface="+mj-lt"/>
              <a:buAutoNum type="arabicPeriod"/>
            </a:pPr>
            <a:r>
              <a:rPr lang="en-GB" sz="1200" spc="-15" noProof="0" dirty="0">
                <a:cs typeface="Arial" panose="020B0604020202020204" pitchFamily="34" charset="0"/>
              </a:rPr>
              <a:t>Ensuring accessibility and inclusion</a:t>
            </a:r>
          </a:p>
          <a:p>
            <a:pPr marL="549450" lvl="1" indent="-171450">
              <a:buFont typeface="Arial" panose="020B0604020202020204" pitchFamily="34" charset="0"/>
              <a:buChar char="•"/>
            </a:pPr>
            <a:r>
              <a:rPr lang="en-GB" sz="1200" spc="-15" noProof="0" dirty="0">
                <a:cs typeface="Arial" panose="020B0604020202020204" pitchFamily="34" charset="0"/>
              </a:rPr>
              <a:t>Breaking down barriers to cultural institutions, especially for marginalised communities, with outreach and better promotion of cultural venues</a:t>
            </a:r>
            <a:r>
              <a:rPr lang="en-GB" sz="1200" spc="-15" noProof="0">
                <a:cs typeface="Arial" panose="020B0604020202020204" pitchFamily="34" charset="0"/>
              </a:rPr>
              <a:t>.</a:t>
            </a:r>
            <a:endParaRPr lang="en-GB" sz="1200" spc="-15" noProof="0" dirty="0">
              <a:cs typeface="Arial" panose="020B0604020202020204" pitchFamily="34" charset="0"/>
            </a:endParaRPr>
          </a:p>
          <a:p>
            <a:pPr marL="549450" lvl="1" indent="-171450">
              <a:buFont typeface="Arial" panose="020B0604020202020204" pitchFamily="34" charset="0"/>
              <a:buChar char="•"/>
            </a:pPr>
            <a:r>
              <a:rPr lang="en-GB" sz="1200" spc="-15" noProof="0" dirty="0">
                <a:cs typeface="Arial" panose="020B0604020202020204" pitchFamily="34" charset="0"/>
              </a:rPr>
              <a:t>Addressing physical and social barriers to participation.</a:t>
            </a:r>
          </a:p>
          <a:p>
            <a:pPr marL="549450" lvl="1" indent="-171450">
              <a:buFont typeface="Arial" panose="020B0604020202020204" pitchFamily="34" charset="0"/>
              <a:buChar char="•"/>
            </a:pPr>
            <a:r>
              <a:rPr lang="en-GB" sz="1200" spc="-15" noProof="0" dirty="0">
                <a:cs typeface="Arial" panose="020B0604020202020204" pitchFamily="34" charset="0"/>
              </a:rPr>
              <a:t>Integrate arts into statutory spaces like libraries and museums to reach wider audiences</a:t>
            </a:r>
          </a:p>
          <a:p>
            <a:pPr marL="549450" lvl="1" indent="-171450">
              <a:buFont typeface="Arial" panose="020B0604020202020204" pitchFamily="34" charset="0"/>
              <a:buChar char="•"/>
            </a:pPr>
            <a:r>
              <a:rPr lang="en-GB" sz="1200" spc="-15" noProof="0" dirty="0">
                <a:cs typeface="Arial" panose="020B0604020202020204" pitchFamily="34" charset="0"/>
              </a:rPr>
              <a:t>Highlighting free and welcoming cultural offers.</a:t>
            </a:r>
          </a:p>
          <a:p>
            <a:pPr marL="549450" lvl="1" indent="-171450">
              <a:buFont typeface="Arial" panose="020B0604020202020204" pitchFamily="34" charset="0"/>
              <a:buChar char="•"/>
            </a:pPr>
            <a:r>
              <a:rPr lang="en-GB" sz="1200" spc="-15" noProof="0" dirty="0">
                <a:cs typeface="Arial" panose="020B0604020202020204" pitchFamily="34" charset="0"/>
              </a:rPr>
              <a:t>Public realm improvements: Enhancing walkability and connectivity between cultural sites.</a:t>
            </a:r>
          </a:p>
          <a:p>
            <a:pPr marL="549450" lvl="1" indent="-171450">
              <a:buFont typeface="Arial" panose="020B0604020202020204" pitchFamily="34" charset="0"/>
              <a:buChar char="•"/>
            </a:pPr>
            <a:r>
              <a:rPr lang="en-GB" sz="1200" spc="-15" noProof="0" dirty="0">
                <a:cs typeface="Arial" panose="020B0604020202020204" pitchFamily="34" charset="0"/>
              </a:rPr>
              <a:t>Better understanding of resident engagement and cultural impact</a:t>
            </a:r>
          </a:p>
          <a:p>
            <a:pPr marL="549450" lvl="1" indent="-171450">
              <a:spcAft>
                <a:spcPts val="900"/>
              </a:spcAft>
              <a:buFont typeface="Arial" panose="020B0604020202020204" pitchFamily="34" charset="0"/>
              <a:buChar char="•"/>
            </a:pPr>
            <a:r>
              <a:rPr lang="en-GB" sz="1200" spc="-15" noProof="0" dirty="0">
                <a:cs typeface="Arial" panose="020B0604020202020204" pitchFamily="34" charset="0"/>
              </a:rPr>
              <a:t>Addressing disparities in cultural engagement between north and south of the borough.</a:t>
            </a:r>
          </a:p>
          <a:p>
            <a:pPr marL="189000" indent="-189000"/>
            <a:r>
              <a:rPr lang="en-GB" sz="1200" spc="-15" noProof="0" dirty="0">
                <a:cs typeface="Arial" panose="020B0604020202020204" pitchFamily="34" charset="0"/>
              </a:rPr>
              <a:t>4.	Linking culture to health and wellbeing outcomes</a:t>
            </a:r>
          </a:p>
          <a:p>
            <a:pPr marL="549450" lvl="1" indent="-171450">
              <a:buFont typeface="Arial" panose="020B0604020202020204" pitchFamily="34" charset="0"/>
              <a:buChar char="•"/>
            </a:pPr>
            <a:r>
              <a:rPr lang="en-GB" sz="1200" spc="-15" noProof="0" dirty="0">
                <a:cs typeface="Arial" panose="020B0604020202020204" pitchFamily="34" charset="0"/>
              </a:rPr>
              <a:t>Recognition of the role of culture and the arts in mental health and social cohesion.</a:t>
            </a:r>
          </a:p>
          <a:p>
            <a:pPr marL="549450" lvl="1" indent="-171450">
              <a:buFont typeface="Arial" panose="020B0604020202020204" pitchFamily="34" charset="0"/>
              <a:buChar char="•"/>
            </a:pPr>
            <a:r>
              <a:rPr lang="en-GB" sz="1200" spc="-15" noProof="0" dirty="0">
                <a:cs typeface="Arial" panose="020B0604020202020204" pitchFamily="34" charset="0"/>
              </a:rPr>
              <a:t>Align the Culture Plan with health strategies and explore creative health/social prescribing.</a:t>
            </a:r>
          </a:p>
          <a:p>
            <a:pPr marL="206550" lvl="1">
              <a:spcAft>
                <a:spcPts val="900"/>
              </a:spcAft>
            </a:pPr>
            <a:endParaRPr lang="en-GB" sz="1200" spc="-15" noProof="0" dirty="0">
              <a:cs typeface="Arial" panose="020B0604020202020204" pitchFamily="34" charset="0"/>
            </a:endParaRPr>
          </a:p>
          <a:p>
            <a:endParaRPr lang="en-GB" sz="1200" spc="-15" noProof="0" dirty="0">
              <a:cs typeface="Arial" panose="020B0604020202020204" pitchFamily="34" charset="0"/>
            </a:endParaRPr>
          </a:p>
        </p:txBody>
      </p:sp>
    </p:spTree>
    <p:extLst>
      <p:ext uri="{BB962C8B-B14F-4D97-AF65-F5344CB8AC3E}">
        <p14:creationId xmlns:p14="http://schemas.microsoft.com/office/powerpoint/2010/main" val="235569078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7CF9-F1EB-8BAF-EFB0-FA0BC6580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4BC63-6DFA-948B-8A02-D62822409AAF}"/>
              </a:ext>
            </a:extLst>
          </p:cNvPr>
          <p:cNvSpPr txBox="1">
            <a:spLocks noGrp="1"/>
          </p:cNvSpPr>
          <p:nvPr>
            <p:ph type="title" idx="4294967295"/>
          </p:nvPr>
        </p:nvSpPr>
        <p:spPr bwMode="auto">
          <a:xfrm>
            <a:off x="324253" y="305349"/>
            <a:ext cx="7898613"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What are the culture and creative sector priorities over the next three years?</a:t>
            </a:r>
          </a:p>
        </p:txBody>
      </p:sp>
      <p:sp>
        <p:nvSpPr>
          <p:cNvPr id="13" name="Content Placeholder 12">
            <a:extLst>
              <a:ext uri="{FF2B5EF4-FFF2-40B4-BE49-F238E27FC236}">
                <a16:creationId xmlns:a16="http://schemas.microsoft.com/office/drawing/2014/main" id="{9895147D-2033-FA32-4F0F-6095BF1EF5A2}"/>
              </a:ext>
            </a:extLst>
          </p:cNvPr>
          <p:cNvSpPr>
            <a:spLocks noGrp="1"/>
          </p:cNvSpPr>
          <p:nvPr>
            <p:ph idx="1"/>
          </p:nvPr>
        </p:nvSpPr>
        <p:spPr>
          <a:xfrm>
            <a:off x="324253" y="1538999"/>
            <a:ext cx="8505000" cy="4075219"/>
          </a:xfrm>
        </p:spPr>
        <p:txBody>
          <a:bodyPr numCol="2" spcCol="360000">
            <a:noAutofit/>
          </a:bodyPr>
          <a:lstStyle/>
          <a:p>
            <a:pPr marL="189000" indent="-189000"/>
            <a:r>
              <a:rPr lang="en-GB" sz="1200" spc="-15" noProof="0" dirty="0">
                <a:cs typeface="Arial" panose="020B0604020202020204" pitchFamily="34" charset="0"/>
              </a:rPr>
              <a:t>5.	Encouraging cross-sector collaborations and networking</a:t>
            </a:r>
          </a:p>
          <a:p>
            <a:pPr marL="549450" lvl="1" indent="-171450">
              <a:buFont typeface="Arial" panose="020B0604020202020204" pitchFamily="34" charset="0"/>
              <a:buChar char="•"/>
            </a:pPr>
            <a:r>
              <a:rPr lang="en-GB" sz="1200" spc="-15" noProof="0" dirty="0">
                <a:cs typeface="Arial" panose="020B0604020202020204" pitchFamily="34" charset="0"/>
              </a:rPr>
              <a:t>Ongoing forums, stakeholder advisory groups, and cultural conversations.</a:t>
            </a:r>
          </a:p>
          <a:p>
            <a:pPr marL="549450" lvl="1" indent="-171450">
              <a:buFont typeface="Arial" panose="020B0604020202020204" pitchFamily="34" charset="0"/>
              <a:buChar char="•"/>
            </a:pPr>
            <a:r>
              <a:rPr lang="en-GB" sz="1200" spc="-15" noProof="0" dirty="0">
                <a:cs typeface="Arial" panose="020B0604020202020204" pitchFamily="34" charset="0"/>
              </a:rPr>
              <a:t>Collaborations between large institutions and smaller organisations and artists.</a:t>
            </a:r>
          </a:p>
          <a:p>
            <a:pPr marL="549450" lvl="1" indent="-171450">
              <a:buFont typeface="Arial" panose="020B0604020202020204" pitchFamily="34" charset="0"/>
              <a:buChar char="•"/>
            </a:pPr>
            <a:r>
              <a:rPr lang="en-GB" sz="1200" spc="-15" noProof="0" dirty="0">
                <a:cs typeface="Arial" panose="020B0604020202020204" pitchFamily="34" charset="0"/>
              </a:rPr>
              <a:t>Cross-borough and international partnerships to raise the profile of RBKC’s cultural offer.</a:t>
            </a:r>
          </a:p>
          <a:p>
            <a:pPr marL="549450" lvl="1" indent="-171450">
              <a:buFont typeface="Arial" panose="020B0604020202020204" pitchFamily="34" charset="0"/>
              <a:buChar char="•"/>
            </a:pPr>
            <a:r>
              <a:rPr lang="en-GB" sz="1200" spc="-15" noProof="0" dirty="0">
                <a:cs typeface="Arial" panose="020B0604020202020204" pitchFamily="34" charset="0"/>
              </a:rPr>
              <a:t>Encourage co-production and shared resources across the sector.</a:t>
            </a:r>
          </a:p>
          <a:p>
            <a:pPr marL="549450" lvl="1" indent="-171450">
              <a:spcAft>
                <a:spcPts val="900"/>
              </a:spcAft>
              <a:buFont typeface="Arial" panose="020B0604020202020204" pitchFamily="34" charset="0"/>
              <a:buChar char="•"/>
            </a:pPr>
            <a:r>
              <a:rPr lang="en-GB" sz="1200" spc="-15" noProof="0" dirty="0">
                <a:cs typeface="Arial" panose="020B0604020202020204" pitchFamily="34" charset="0"/>
              </a:rPr>
              <a:t>Improve communication and feedback mechanisms with local artists and organisations.</a:t>
            </a:r>
          </a:p>
          <a:p>
            <a:pPr marL="189000" indent="-189000"/>
            <a:r>
              <a:rPr lang="en-GB" sz="1200" spc="-15" noProof="0" dirty="0">
                <a:cs typeface="Arial" panose="020B0604020202020204" pitchFamily="34" charset="0"/>
              </a:rPr>
              <a:t>6.	Improving venue access and visibility of cultural offer</a:t>
            </a:r>
          </a:p>
          <a:p>
            <a:pPr marL="549450" lvl="1" indent="-171450">
              <a:buFont typeface="Arial" panose="020B0604020202020204" pitchFamily="34" charset="0"/>
              <a:buChar char="•"/>
            </a:pPr>
            <a:r>
              <a:rPr lang="en-GB" sz="1200" spc="-15" noProof="0" dirty="0">
                <a:cs typeface="Arial" panose="020B0604020202020204" pitchFamily="34" charset="0"/>
              </a:rPr>
              <a:t>Better wayfinding signage to increase numbers of visitors to venues and attractions</a:t>
            </a:r>
            <a:r>
              <a:rPr lang="en-GB" sz="1200" spc="-15" noProof="0">
                <a:cs typeface="Arial" panose="020B0604020202020204" pitchFamily="34" charset="0"/>
              </a:rPr>
              <a:t>.</a:t>
            </a:r>
            <a:endParaRPr lang="en-GB" sz="1200" spc="-15" noProof="0" dirty="0">
              <a:cs typeface="Arial" panose="020B0604020202020204" pitchFamily="34" charset="0"/>
            </a:endParaRPr>
          </a:p>
          <a:p>
            <a:pPr marL="549450" lvl="1" indent="-171450">
              <a:buFont typeface="Arial" panose="020B0604020202020204" pitchFamily="34" charset="0"/>
              <a:buChar char="•"/>
            </a:pPr>
            <a:r>
              <a:rPr lang="en-GB" sz="1200" spc="-15" noProof="0" dirty="0">
                <a:cs typeface="Arial" panose="020B0604020202020204" pitchFamily="34" charset="0"/>
              </a:rPr>
              <a:t>Opening up existing venues (e.g., libraries, studios, community centres) for performances and exhibitions and activating underused spaces for community-led cultural events.</a:t>
            </a:r>
          </a:p>
          <a:p>
            <a:pPr marL="549450" lvl="1" indent="-171450">
              <a:buFont typeface="Arial" panose="020B0604020202020204" pitchFamily="34" charset="0"/>
              <a:buChar char="•"/>
            </a:pPr>
            <a:r>
              <a:rPr lang="en-GB" sz="1200" spc="-15" noProof="0" dirty="0">
                <a:cs typeface="Arial" panose="020B0604020202020204" pitchFamily="34" charset="0"/>
              </a:rPr>
              <a:t>Creating a network of performance and exhibition spaces</a:t>
            </a:r>
            <a:r>
              <a:rPr lang="en-GB" sz="1200" spc="-15" noProof="0">
                <a:cs typeface="Arial" panose="020B0604020202020204" pitchFamily="34" charset="0"/>
              </a:rPr>
              <a:t>.</a:t>
            </a:r>
            <a:endParaRPr lang="en-GB" sz="1200" spc="-15" noProof="0" dirty="0">
              <a:cs typeface="Arial" panose="020B0604020202020204" pitchFamily="34" charset="0"/>
            </a:endParaRPr>
          </a:p>
          <a:p>
            <a:pPr marL="549450" lvl="1" indent="-171450">
              <a:buFont typeface="Arial" panose="020B0604020202020204" pitchFamily="34" charset="0"/>
              <a:buChar char="•"/>
            </a:pPr>
            <a:r>
              <a:rPr lang="en-GB" sz="1200" spc="-15" noProof="0" dirty="0">
                <a:cs typeface="Arial" panose="020B0604020202020204" pitchFamily="34" charset="0"/>
              </a:rPr>
              <a:t>Ideas like “Open House Artist Studio Days” and “Hosting Heroes” to democratise access.</a:t>
            </a:r>
          </a:p>
          <a:p>
            <a:pPr marL="549450" lvl="1" indent="-171450">
              <a:spcAft>
                <a:spcPts val="900"/>
              </a:spcAft>
              <a:buFont typeface="Arial" panose="020B0604020202020204" pitchFamily="34" charset="0"/>
              <a:buChar char="•"/>
            </a:pPr>
            <a:r>
              <a:rPr lang="en-GB" sz="1200" spc="-15" noProof="0" dirty="0">
                <a:cs typeface="Arial" panose="020B0604020202020204" pitchFamily="34" charset="0"/>
              </a:rPr>
              <a:t>Ensure new developments include affordable cultural workspaces.</a:t>
            </a:r>
          </a:p>
          <a:p>
            <a:pPr marL="189000" indent="-189000"/>
            <a:r>
              <a:rPr lang="en-GB" sz="1200" spc="-15" noProof="0" dirty="0">
                <a:cs typeface="Arial" panose="020B0604020202020204" pitchFamily="34" charset="0"/>
              </a:rPr>
              <a:t>7.	Supporting festivals </a:t>
            </a:r>
          </a:p>
          <a:p>
            <a:pPr marL="549450" lvl="1" indent="-171450">
              <a:buFont typeface="Arial" panose="020B0604020202020204" pitchFamily="34" charset="0"/>
              <a:buChar char="•"/>
            </a:pPr>
            <a:r>
              <a:rPr lang="en-GB" sz="1200" spc="-15" noProof="0" dirty="0">
                <a:cs typeface="Arial" panose="020B0604020202020204" pitchFamily="34" charset="0"/>
              </a:rPr>
              <a:t>Strengthening existing festivals (e.g. Chelsea Arts Festival, Kensington &amp; Chelsea Art Week).</a:t>
            </a:r>
          </a:p>
          <a:p>
            <a:pPr marL="549450" lvl="1" indent="-171450">
              <a:spcAft>
                <a:spcPts val="900"/>
              </a:spcAft>
              <a:buFont typeface="Arial" panose="020B0604020202020204" pitchFamily="34" charset="0"/>
              <a:buChar char="•"/>
            </a:pPr>
            <a:r>
              <a:rPr lang="en-GB" sz="1200" spc="-15" noProof="0" dirty="0">
                <a:cs typeface="Arial" panose="020B0604020202020204" pitchFamily="34" charset="0"/>
              </a:rPr>
              <a:t>A borough-wide cultural season or umbrella branding to unify efforts.</a:t>
            </a:r>
          </a:p>
          <a:p>
            <a:pPr marL="189000" indent="-189000"/>
            <a:r>
              <a:rPr lang="en-GB" sz="1200" spc="-15" noProof="0" dirty="0">
                <a:cs typeface="Arial" panose="020B0604020202020204" pitchFamily="34" charset="0"/>
              </a:rPr>
              <a:t>8.	Organisational Capacity Building</a:t>
            </a:r>
          </a:p>
          <a:p>
            <a:pPr marL="549450" lvl="1" indent="-171450">
              <a:buFont typeface="Arial" panose="020B0604020202020204" pitchFamily="34" charset="0"/>
              <a:buChar char="•"/>
            </a:pPr>
            <a:r>
              <a:rPr lang="en-GB" sz="1200" spc="-15" noProof="0" dirty="0">
                <a:cs typeface="Arial" panose="020B0604020202020204" pitchFamily="34" charset="0"/>
              </a:rPr>
              <a:t>Peer to peer mentoring, and capacity building for smaller, local groups.</a:t>
            </a:r>
          </a:p>
          <a:p>
            <a:pPr marL="549450" lvl="1" indent="-171450">
              <a:buFont typeface="Arial" panose="020B0604020202020204" pitchFamily="34" charset="0"/>
              <a:buChar char="•"/>
            </a:pPr>
            <a:r>
              <a:rPr lang="en-GB" sz="1200" spc="-15" noProof="0" dirty="0">
                <a:cs typeface="Arial" panose="020B0604020202020204" pitchFamily="34" charset="0"/>
              </a:rPr>
              <a:t>Need for financial and governance training for small cultural organisations. Council could offer masterclasses or advisory support.</a:t>
            </a:r>
          </a:p>
          <a:p>
            <a:pPr marL="549450" lvl="1" indent="-171450">
              <a:spcAft>
                <a:spcPts val="900"/>
              </a:spcAft>
              <a:buFont typeface="Arial" panose="020B0604020202020204" pitchFamily="34" charset="0"/>
              <a:buChar char="•"/>
            </a:pPr>
            <a:r>
              <a:rPr lang="en-GB" sz="1200" spc="-15" noProof="0" dirty="0">
                <a:cs typeface="Arial" panose="020B0604020202020204" pitchFamily="34" charset="0"/>
              </a:rPr>
              <a:t>Emphasis on cultural competency and recognising the borough’s diverse communities.</a:t>
            </a:r>
          </a:p>
          <a:p>
            <a:endParaRPr lang="en-GB" sz="1200" spc="-15" noProof="0" dirty="0">
              <a:cs typeface="Arial" panose="020B0604020202020204" pitchFamily="34" charset="0"/>
            </a:endParaRPr>
          </a:p>
        </p:txBody>
      </p:sp>
    </p:spTree>
    <p:extLst>
      <p:ext uri="{BB962C8B-B14F-4D97-AF65-F5344CB8AC3E}">
        <p14:creationId xmlns:p14="http://schemas.microsoft.com/office/powerpoint/2010/main" val="120677117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38F8-7F49-2DB7-2EF1-0BE9C28DFBC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05DF41C-F7FA-76AB-9EFE-BDAF4C4113AF}"/>
              </a:ext>
            </a:extLst>
          </p:cNvPr>
          <p:cNvSpPr txBox="1">
            <a:spLocks noGrp="1"/>
          </p:cNvSpPr>
          <p:nvPr>
            <p:ph type="title" idx="4294967295"/>
          </p:nvPr>
        </p:nvSpPr>
        <p:spPr bwMode="auto">
          <a:xfrm>
            <a:off x="324253" y="305349"/>
            <a:ext cx="7898613"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Given the financial context, how does the sector think the Council can best support achievement of these priorities?</a:t>
            </a:r>
          </a:p>
        </p:txBody>
      </p:sp>
      <p:sp>
        <p:nvSpPr>
          <p:cNvPr id="13" name="Content Placeholder 12">
            <a:extLst>
              <a:ext uri="{FF2B5EF4-FFF2-40B4-BE49-F238E27FC236}">
                <a16:creationId xmlns:a16="http://schemas.microsoft.com/office/drawing/2014/main" id="{C7CAA38D-DC3A-4D77-D727-F240BFE00128}"/>
              </a:ext>
            </a:extLst>
          </p:cNvPr>
          <p:cNvSpPr>
            <a:spLocks noGrp="1"/>
          </p:cNvSpPr>
          <p:nvPr>
            <p:ph idx="1"/>
          </p:nvPr>
        </p:nvSpPr>
        <p:spPr>
          <a:xfrm>
            <a:off x="295835" y="1964249"/>
            <a:ext cx="8505000" cy="2892885"/>
          </a:xfrm>
        </p:spPr>
        <p:txBody>
          <a:bodyPr numCol="2" spcCol="252000">
            <a:noAutofit/>
          </a:bodyPr>
          <a:lstStyle/>
          <a:p>
            <a:r>
              <a:rPr lang="en-GB" sz="1200" noProof="0" dirty="0">
                <a:cs typeface="Arial" panose="020B0604020202020204" pitchFamily="34" charset="0"/>
              </a:rPr>
              <a:t>Convener and connector </a:t>
            </a:r>
          </a:p>
          <a:p>
            <a:pPr>
              <a:spcAft>
                <a:spcPts val="900"/>
              </a:spcAft>
            </a:pPr>
            <a:r>
              <a:rPr lang="en-GB" sz="1200" b="0" noProof="0" dirty="0">
                <a:cs typeface="Arial" panose="020B0604020202020204" pitchFamily="34" charset="0"/>
              </a:rPr>
              <a:t>Facilitate networking, share contact databases, host quarterly cultural conversations.</a:t>
            </a:r>
          </a:p>
          <a:p>
            <a:endParaRPr lang="en-GB" sz="1200" noProof="0" dirty="0">
              <a:cs typeface="Arial" panose="020B0604020202020204" pitchFamily="34" charset="0"/>
            </a:endParaRPr>
          </a:p>
          <a:p>
            <a:r>
              <a:rPr lang="en-GB" sz="1200" noProof="0" dirty="0">
                <a:cs typeface="Arial" panose="020B0604020202020204" pitchFamily="34" charset="0"/>
              </a:rPr>
              <a:t>Enabler</a:t>
            </a:r>
          </a:p>
          <a:p>
            <a:pPr>
              <a:spcAft>
                <a:spcPts val="900"/>
              </a:spcAft>
            </a:pPr>
            <a:r>
              <a:rPr lang="en-GB" sz="1200" b="0" noProof="0" dirty="0">
                <a:cs typeface="Arial" panose="020B0604020202020204" pitchFamily="34" charset="0"/>
              </a:rPr>
              <a:t>Improve licensing processes, offer real-time “What’s On” platforms, and streamline event permissions and support. In-kind support (e.g. venues, promotion, coordination) as a key Council contribution.</a:t>
            </a:r>
          </a:p>
          <a:p>
            <a:endParaRPr lang="en-GB" sz="1200" noProof="0" dirty="0">
              <a:cs typeface="Arial" panose="020B0604020202020204" pitchFamily="34" charset="0"/>
            </a:endParaRPr>
          </a:p>
          <a:p>
            <a:r>
              <a:rPr lang="en-GB" sz="1200" noProof="0" dirty="0">
                <a:cs typeface="Arial" panose="020B0604020202020204" pitchFamily="34" charset="0"/>
              </a:rPr>
              <a:t>Promoter and communicator</a:t>
            </a:r>
          </a:p>
          <a:p>
            <a:pPr>
              <a:spcAft>
                <a:spcPts val="900"/>
              </a:spcAft>
            </a:pPr>
            <a:r>
              <a:rPr lang="en-GB" sz="1200" b="0" noProof="0" dirty="0">
                <a:cs typeface="Arial" panose="020B0604020202020204" pitchFamily="34" charset="0"/>
              </a:rPr>
              <a:t>Use Council channels to amplify cultural events and initiatives. Promote borough-wide cultural activities via a centralised “what’s on” platform.</a:t>
            </a:r>
          </a:p>
          <a:p>
            <a:r>
              <a:rPr lang="en-GB" sz="1200" noProof="0" dirty="0">
                <a:cs typeface="Arial" panose="020B0604020202020204" pitchFamily="34" charset="0"/>
              </a:rPr>
              <a:t>Innovator</a:t>
            </a:r>
          </a:p>
          <a:p>
            <a:pPr>
              <a:spcAft>
                <a:spcPts val="900"/>
              </a:spcAft>
            </a:pPr>
            <a:r>
              <a:rPr lang="en-GB" sz="1200" b="0" noProof="0" dirty="0">
                <a:cs typeface="Arial" panose="020B0604020202020204" pitchFamily="34" charset="0"/>
              </a:rPr>
              <a:t>Explore crowdfunding platforms (e.g. Milan model), sponsorships, and blockchain-based ticketing/data systems.</a:t>
            </a:r>
          </a:p>
          <a:p>
            <a:endParaRPr lang="en-GB" sz="1200" noProof="0" dirty="0">
              <a:cs typeface="Arial" panose="020B0604020202020204" pitchFamily="34" charset="0"/>
            </a:endParaRPr>
          </a:p>
          <a:p>
            <a:r>
              <a:rPr lang="en-GB" sz="1200" noProof="0" dirty="0">
                <a:cs typeface="Arial" panose="020B0604020202020204" pitchFamily="34" charset="0"/>
              </a:rPr>
              <a:t>Supporter</a:t>
            </a:r>
          </a:p>
          <a:p>
            <a:r>
              <a:rPr lang="en-GB" sz="1200" b="0" noProof="0" dirty="0">
                <a:cs typeface="Arial" panose="020B0604020202020204" pitchFamily="34" charset="0"/>
              </a:rPr>
              <a:t>Provide in-kind support, small grants (when possible), and help with sponsorship and fundraising. </a:t>
            </a:r>
          </a:p>
          <a:p>
            <a:endParaRPr lang="en-GB" sz="1200" spc="-15" noProof="0" dirty="0">
              <a:cs typeface="Arial" panose="020B0604020202020204" pitchFamily="34" charset="0"/>
            </a:endParaRPr>
          </a:p>
        </p:txBody>
      </p:sp>
    </p:spTree>
    <p:extLst>
      <p:ext uri="{BB962C8B-B14F-4D97-AF65-F5344CB8AC3E}">
        <p14:creationId xmlns:p14="http://schemas.microsoft.com/office/powerpoint/2010/main" val="84439845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4983-87B7-6503-BD8F-F83DE7A4B42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09193BC-861F-0F63-A1BF-1C5B1367D34F}"/>
              </a:ext>
            </a:extLst>
          </p:cNvPr>
          <p:cNvSpPr txBox="1">
            <a:spLocks noGrp="1"/>
          </p:cNvSpPr>
          <p:nvPr>
            <p:ph type="title" idx="4294967295"/>
          </p:nvPr>
        </p:nvSpPr>
        <p:spPr bwMode="auto">
          <a:xfrm>
            <a:off x="324253" y="305349"/>
            <a:ext cx="7898613"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How can we work better together to increase resident access to culture in all its forms in the borough? </a:t>
            </a:r>
          </a:p>
        </p:txBody>
      </p:sp>
      <p:sp>
        <p:nvSpPr>
          <p:cNvPr id="13" name="Content Placeholder 12">
            <a:extLst>
              <a:ext uri="{FF2B5EF4-FFF2-40B4-BE49-F238E27FC236}">
                <a16:creationId xmlns:a16="http://schemas.microsoft.com/office/drawing/2014/main" id="{77BA295A-F588-BDF3-1DFB-F9CEE53903A1}"/>
              </a:ext>
            </a:extLst>
          </p:cNvPr>
          <p:cNvSpPr>
            <a:spLocks noGrp="1"/>
          </p:cNvSpPr>
          <p:nvPr>
            <p:ph idx="1"/>
          </p:nvPr>
        </p:nvSpPr>
        <p:spPr>
          <a:xfrm>
            <a:off x="297000" y="1531832"/>
            <a:ext cx="8505000" cy="3780000"/>
          </a:xfrm>
        </p:spPr>
        <p:txBody>
          <a:bodyPr numCol="2" spcCol="360000">
            <a:noAutofit/>
          </a:bodyPr>
          <a:lstStyle/>
          <a:p>
            <a:pPr marL="189000" indent="-189000">
              <a:spcAft>
                <a:spcPts val="900"/>
              </a:spcAft>
            </a:pPr>
            <a:r>
              <a:rPr lang="en-GB" sz="1200" b="0" dirty="0">
                <a:cs typeface="Arial" panose="020B0604020202020204" pitchFamily="34" charset="0"/>
              </a:rPr>
              <a:t>•	Cross-sector partnerships (e.g. museums, schools, artists working together on programmes and initiatives).</a:t>
            </a:r>
          </a:p>
          <a:p>
            <a:pPr marL="189000" indent="-189000">
              <a:spcAft>
                <a:spcPts val="900"/>
              </a:spcAft>
            </a:pPr>
            <a:r>
              <a:rPr lang="en-GB" sz="1200" b="0" dirty="0">
                <a:cs typeface="Arial" panose="020B0604020202020204" pitchFamily="34" charset="0"/>
              </a:rPr>
              <a:t>•	Regular stakeholder meetings or forums (possibly reviving “Cultural Conversations”) and newsletters to connect the sector</a:t>
            </a:r>
            <a:r>
              <a:rPr lang="en-GB" sz="1200" b="0">
                <a:cs typeface="Arial" panose="020B0604020202020204" pitchFamily="34" charset="0"/>
              </a:rPr>
              <a:t>.</a:t>
            </a:r>
            <a:endParaRPr lang="en-GB" sz="1200" b="0" dirty="0">
              <a:cs typeface="Arial" panose="020B0604020202020204" pitchFamily="34" charset="0"/>
            </a:endParaRPr>
          </a:p>
          <a:p>
            <a:pPr marL="189000" indent="-189000">
              <a:spcAft>
                <a:spcPts val="900"/>
              </a:spcAft>
            </a:pPr>
            <a:r>
              <a:rPr lang="en-GB" sz="1200" b="0" dirty="0">
                <a:cs typeface="Arial" panose="020B0604020202020204" pitchFamily="34" charset="0"/>
              </a:rPr>
              <a:t>•	Shared online portal for opportunities and contacts.</a:t>
            </a:r>
          </a:p>
          <a:p>
            <a:pPr marL="189000" indent="-189000">
              <a:spcAft>
                <a:spcPts val="900"/>
              </a:spcAft>
            </a:pPr>
            <a:r>
              <a:rPr lang="en-GB" sz="1200" b="0" dirty="0">
                <a:cs typeface="Arial" panose="020B0604020202020204" pitchFamily="34" charset="0"/>
              </a:rPr>
              <a:t>•	Peer to peer support across the sector for governance and financial management for small organisations.</a:t>
            </a:r>
          </a:p>
          <a:p>
            <a:pPr marL="189000" indent="-189000">
              <a:spcAft>
                <a:spcPts val="900"/>
              </a:spcAft>
            </a:pPr>
            <a:r>
              <a:rPr lang="en-GB" sz="1200" b="0" dirty="0">
                <a:cs typeface="Arial" panose="020B0604020202020204" pitchFamily="34" charset="0"/>
              </a:rPr>
              <a:t>•	Borough-wide cultural audits to uncover hidden resources.</a:t>
            </a:r>
          </a:p>
          <a:p>
            <a:pPr marL="189000" indent="-189000">
              <a:spcAft>
                <a:spcPts val="900"/>
              </a:spcAft>
            </a:pPr>
            <a:r>
              <a:rPr lang="en-GB" sz="1200" b="0" dirty="0">
                <a:cs typeface="Arial" panose="020B0604020202020204" pitchFamily="34" charset="0"/>
              </a:rPr>
              <a:t>•	Prioritise local artists in commissioning and festival planning.</a:t>
            </a:r>
          </a:p>
          <a:p>
            <a:pPr marL="189000" indent="-189000">
              <a:spcAft>
                <a:spcPts val="900"/>
              </a:spcAft>
            </a:pPr>
            <a:r>
              <a:rPr lang="en-GB" sz="1200" b="0" dirty="0">
                <a:cs typeface="Arial" panose="020B0604020202020204" pitchFamily="34" charset="0"/>
              </a:rPr>
              <a:t>•	Linking culture with health, education, and wellbeing</a:t>
            </a:r>
            <a:r>
              <a:rPr lang="en-GB" sz="1200" b="0">
                <a:cs typeface="Arial" panose="020B0604020202020204" pitchFamily="34" charset="0"/>
              </a:rPr>
              <a:t>.</a:t>
            </a:r>
            <a:endParaRPr lang="en-GB" sz="1200" b="0" dirty="0">
              <a:cs typeface="Arial" panose="020B0604020202020204" pitchFamily="34" charset="0"/>
            </a:endParaRPr>
          </a:p>
          <a:p>
            <a:pPr marL="189000" indent="-189000">
              <a:spcAft>
                <a:spcPts val="900"/>
              </a:spcAft>
            </a:pPr>
            <a:r>
              <a:rPr lang="en-GB" sz="1200" b="0" dirty="0">
                <a:cs typeface="Arial" panose="020B0604020202020204" pitchFamily="34" charset="0"/>
              </a:rPr>
              <a:t>•	“Cross-fertilisation” programming (e.g. linking science and art) and shared programmes</a:t>
            </a:r>
            <a:r>
              <a:rPr lang="en-GB" sz="1200" b="0">
                <a:cs typeface="Arial" panose="020B0604020202020204" pitchFamily="34" charset="0"/>
              </a:rPr>
              <a:t>.</a:t>
            </a:r>
            <a:endParaRPr lang="en-GB" sz="1200" b="0" dirty="0">
              <a:cs typeface="Arial" panose="020B0604020202020204" pitchFamily="34" charset="0"/>
            </a:endParaRPr>
          </a:p>
          <a:p>
            <a:pPr marL="189000" indent="-189000">
              <a:spcAft>
                <a:spcPts val="900"/>
              </a:spcAft>
            </a:pPr>
            <a:r>
              <a:rPr lang="en-GB" sz="1200" b="0" dirty="0">
                <a:cs typeface="Arial" panose="020B0604020202020204" pitchFamily="34" charset="0"/>
              </a:rPr>
              <a:t>•	Shared infrastructure and resources to reduce costs and increase impact.</a:t>
            </a:r>
          </a:p>
          <a:p>
            <a:pPr marL="189000" indent="-189000">
              <a:spcAft>
                <a:spcPts val="900"/>
              </a:spcAft>
            </a:pPr>
            <a:r>
              <a:rPr lang="en-GB" sz="1200" b="0" dirty="0">
                <a:cs typeface="Arial" panose="020B0604020202020204" pitchFamily="34" charset="0"/>
              </a:rPr>
              <a:t>•	Equitable partnerships and anti-gatekeeping practices </a:t>
            </a:r>
          </a:p>
          <a:p>
            <a:pPr marL="189000" indent="-189000"/>
            <a:r>
              <a:rPr lang="en-GB" sz="1200" b="0" dirty="0">
                <a:cs typeface="Arial" panose="020B0604020202020204" pitchFamily="34" charset="0"/>
              </a:rPr>
              <a:t>•	Institutions like the Natural History Museum, Science Museum, English National Ballet, and local grassroots organisations expressed openness to:</a:t>
            </a:r>
          </a:p>
          <a:p>
            <a:pPr marL="531900" lvl="1" indent="-189000"/>
            <a:r>
              <a:rPr lang="en-GB" sz="1200" dirty="0">
                <a:cs typeface="Arial" panose="020B0604020202020204" pitchFamily="34" charset="0"/>
              </a:rPr>
              <a:t>o	Joint programming.</a:t>
            </a:r>
          </a:p>
          <a:p>
            <a:pPr marL="531900" lvl="1" indent="-189000"/>
            <a:r>
              <a:rPr lang="en-GB" sz="1200" dirty="0">
                <a:cs typeface="Arial" panose="020B0604020202020204" pitchFamily="34" charset="0"/>
              </a:rPr>
              <a:t>o	Artist residencies.</a:t>
            </a:r>
          </a:p>
          <a:p>
            <a:pPr marL="531900" lvl="1" indent="-189000"/>
            <a:r>
              <a:rPr lang="en-GB" sz="1200" dirty="0">
                <a:cs typeface="Arial" panose="020B0604020202020204" pitchFamily="34" charset="0"/>
              </a:rPr>
              <a:t>o	Shared outreach to underserved communities.</a:t>
            </a:r>
          </a:p>
          <a:p>
            <a:pPr marL="531900" lvl="1" indent="-189000">
              <a:spcAft>
                <a:spcPts val="900"/>
              </a:spcAft>
            </a:pPr>
            <a:r>
              <a:rPr lang="en-GB" sz="1200" dirty="0">
                <a:cs typeface="Arial" panose="020B0604020202020204" pitchFamily="34" charset="0"/>
              </a:rPr>
              <a:t>o	Co-hosted events and festivals.</a:t>
            </a:r>
          </a:p>
          <a:p>
            <a:pPr marL="189000" indent="-189000">
              <a:spcAft>
                <a:spcPts val="900"/>
              </a:spcAft>
            </a:pPr>
            <a:endParaRPr lang="en-GB" sz="1200" b="0" dirty="0">
              <a:cs typeface="Arial" panose="020B0604020202020204" pitchFamily="34" charset="0"/>
            </a:endParaRPr>
          </a:p>
          <a:p>
            <a:pPr marL="189000" indent="-189000">
              <a:spcAft>
                <a:spcPts val="900"/>
              </a:spcAft>
            </a:pPr>
            <a:endParaRPr lang="en-GB" sz="1200" b="0" dirty="0">
              <a:cs typeface="Arial" panose="020B0604020202020204" pitchFamily="34" charset="0"/>
            </a:endParaRPr>
          </a:p>
        </p:txBody>
      </p:sp>
    </p:spTree>
    <p:extLst>
      <p:ext uri="{BB962C8B-B14F-4D97-AF65-F5344CB8AC3E}">
        <p14:creationId xmlns:p14="http://schemas.microsoft.com/office/powerpoint/2010/main" val="415238025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73C61-5F0A-9931-09FD-2EA039BEF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0EE90-9113-1E1C-75C8-BA00D4EC0BE4}"/>
              </a:ext>
            </a:extLst>
          </p:cNvPr>
          <p:cNvSpPr txBox="1">
            <a:spLocks noGrp="1"/>
          </p:cNvSpPr>
          <p:nvPr>
            <p:ph type="title" idx="4294967295"/>
          </p:nvPr>
        </p:nvSpPr>
        <p:spPr bwMode="auto">
          <a:xfrm>
            <a:off x="324253" y="305349"/>
            <a:ext cx="7898613"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Other matters discussed</a:t>
            </a:r>
          </a:p>
        </p:txBody>
      </p:sp>
      <p:sp>
        <p:nvSpPr>
          <p:cNvPr id="13" name="Content Placeholder 12">
            <a:extLst>
              <a:ext uri="{FF2B5EF4-FFF2-40B4-BE49-F238E27FC236}">
                <a16:creationId xmlns:a16="http://schemas.microsoft.com/office/drawing/2014/main" id="{5D8C2B03-0EC0-D68D-18DE-0175163E0B5D}"/>
              </a:ext>
            </a:extLst>
          </p:cNvPr>
          <p:cNvSpPr>
            <a:spLocks noGrp="1"/>
          </p:cNvSpPr>
          <p:nvPr>
            <p:ph idx="1"/>
          </p:nvPr>
        </p:nvSpPr>
        <p:spPr>
          <a:xfrm>
            <a:off x="324253" y="1370250"/>
            <a:ext cx="8505000" cy="3780000"/>
          </a:xfrm>
        </p:spPr>
        <p:txBody>
          <a:bodyPr numCol="2" spcCol="360000">
            <a:noAutofit/>
          </a:bodyPr>
          <a:lstStyle/>
          <a:p>
            <a:r>
              <a:rPr lang="en-US" sz="1200" dirty="0">
                <a:cs typeface="Arial" panose="020B0604020202020204" pitchFamily="34" charset="0"/>
              </a:rPr>
              <a:t>Alternative Funding Models</a:t>
            </a:r>
            <a:endParaRPr lang="en-GB" sz="120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Funds raised from s106 used to support creative development, covering a wide remit including professional and community arts, arts participation and commissions.</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Open up Section 106 funds to include non-physical art forms like poetry and performance.</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“RBKC Angels” – a charitable arm to attract donations from wealthy residents/local philanthropists supporting culture.</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Tourism tax and other creative funding mechanisms.</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Create a sinking fund to smooth out “feast or famine” funding cycles.</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Leverage RBKC’s cultural assets to attract visitors and boost local economy to reinvest back into culture.</a:t>
            </a:r>
          </a:p>
          <a:p>
            <a:endParaRPr lang="en-US" sz="1200" dirty="0">
              <a:cs typeface="Arial" panose="020B0604020202020204" pitchFamily="34" charset="0"/>
            </a:endParaRPr>
          </a:p>
          <a:p>
            <a:endParaRPr lang="en-US" sz="1200" dirty="0">
              <a:cs typeface="Arial" panose="020B0604020202020204" pitchFamily="34" charset="0"/>
            </a:endParaRPr>
          </a:p>
          <a:p>
            <a:endParaRPr lang="en-US" sz="1200" dirty="0">
              <a:cs typeface="Arial" panose="020B0604020202020204" pitchFamily="34" charset="0"/>
            </a:endParaRPr>
          </a:p>
          <a:p>
            <a:endParaRPr lang="en-US" sz="1200" dirty="0">
              <a:cs typeface="Arial" panose="020B0604020202020204" pitchFamily="34" charset="0"/>
            </a:endParaRPr>
          </a:p>
          <a:p>
            <a:r>
              <a:rPr lang="en-US" sz="1200" dirty="0">
                <a:cs typeface="Arial" panose="020B0604020202020204" pitchFamily="34" charset="0"/>
              </a:rPr>
              <a:t>Ideas for Low-Cost, High Impact Actions</a:t>
            </a:r>
            <a:endParaRPr lang="en-GB" sz="120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Youth Cultural Ambassadors: Involve young people directly in planning and events.</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Crowdfunding Platform: Inspired by Milan’s model – Council matches funds raised by local projects.</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Shared directory and contact list: Facilitate collaboration by sharing stakeholder contacts.</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Digital infrastructure: Use AI and digital tools to simplify event planning and promotion.</a:t>
            </a:r>
            <a:endParaRPr lang="en-GB" sz="1200" b="0" dirty="0">
              <a:cs typeface="Arial" panose="020B0604020202020204" pitchFamily="34" charset="0"/>
            </a:endParaRPr>
          </a:p>
          <a:p>
            <a:pPr marL="171450" lvl="0" indent="-171450">
              <a:lnSpc>
                <a:spcPct val="100000"/>
              </a:lnSpc>
              <a:spcAft>
                <a:spcPts val="600"/>
              </a:spcAft>
              <a:buFont typeface="Arial" panose="020B0604020202020204" pitchFamily="34" charset="0"/>
              <a:buChar char="•"/>
            </a:pPr>
            <a:r>
              <a:rPr lang="en-US" sz="1200" b="0" dirty="0">
                <a:cs typeface="Arial" panose="020B0604020202020204" pitchFamily="34" charset="0"/>
              </a:rPr>
              <a:t>Embassy and private sector engagement: Explore sponsorships and international partnerships.</a:t>
            </a:r>
            <a:endParaRPr lang="en-GB" sz="1200" b="0" dirty="0">
              <a:cs typeface="Arial" panose="020B0604020202020204" pitchFamily="34" charset="0"/>
            </a:endParaRPr>
          </a:p>
          <a:p>
            <a:pPr marL="189000" indent="-189000">
              <a:spcAft>
                <a:spcPts val="900"/>
              </a:spcAft>
            </a:pPr>
            <a:endParaRPr lang="en-GB" sz="1200" dirty="0">
              <a:cs typeface="Arial" panose="020B0604020202020204" pitchFamily="34" charset="0"/>
            </a:endParaRPr>
          </a:p>
          <a:p>
            <a:pPr>
              <a:spcAft>
                <a:spcPts val="900"/>
              </a:spcAft>
            </a:pPr>
            <a:endParaRPr lang="en-GB" sz="1200" dirty="0">
              <a:cs typeface="Arial" panose="020B0604020202020204" pitchFamily="34" charset="0"/>
            </a:endParaRPr>
          </a:p>
        </p:txBody>
      </p:sp>
    </p:spTree>
    <p:extLst>
      <p:ext uri="{BB962C8B-B14F-4D97-AF65-F5344CB8AC3E}">
        <p14:creationId xmlns:p14="http://schemas.microsoft.com/office/powerpoint/2010/main" val="80549659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D18A-4914-058D-AF6A-AF60621FA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2E12F-C32B-51DF-6AFF-947FFC8D6B29}"/>
              </a:ext>
            </a:extLst>
          </p:cNvPr>
          <p:cNvSpPr>
            <a:spLocks noGrp="1"/>
          </p:cNvSpPr>
          <p:nvPr>
            <p:ph type="ctrTitle"/>
          </p:nvPr>
        </p:nvSpPr>
        <p:spPr>
          <a:xfrm>
            <a:off x="631768" y="1189166"/>
            <a:ext cx="7880464" cy="2903913"/>
          </a:xfrm>
        </p:spPr>
        <p:txBody>
          <a:bodyPr/>
          <a:lstStyle/>
          <a:p>
            <a:r>
              <a:rPr lang="en-GB" sz="3200" dirty="0">
                <a:latin typeface="Arial"/>
                <a:cs typeface="Arial"/>
              </a:rPr>
              <a:t>Discussion with members of Action Disability Kensington and Chelsea (ADKC)</a:t>
            </a:r>
            <a:br>
              <a:rPr lang="en-GB" sz="3200" dirty="0">
                <a:latin typeface="Arial"/>
                <a:cs typeface="Arial"/>
              </a:rPr>
            </a:br>
            <a:br>
              <a:rPr lang="en-GB" sz="3200" dirty="0">
                <a:latin typeface="Arial"/>
                <a:cs typeface="Arial"/>
              </a:rPr>
            </a:br>
            <a:r>
              <a:rPr lang="en-GB" sz="3200" dirty="0">
                <a:latin typeface="Arial"/>
                <a:cs typeface="Arial"/>
              </a:rPr>
              <a:t>27 October 2025</a:t>
            </a:r>
          </a:p>
        </p:txBody>
      </p:sp>
    </p:spTree>
    <p:extLst>
      <p:ext uri="{BB962C8B-B14F-4D97-AF65-F5344CB8AC3E}">
        <p14:creationId xmlns:p14="http://schemas.microsoft.com/office/powerpoint/2010/main" val="26396741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693CF-E3FC-42F0-B9B4-8B83198EA02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1276275-9552-2D2A-8F5D-F066F7E2F577}"/>
              </a:ext>
            </a:extLst>
          </p:cNvPr>
          <p:cNvSpPr txBox="1">
            <a:spLocks noGrp="1"/>
          </p:cNvSpPr>
          <p:nvPr>
            <p:ph type="title" idx="4294967295"/>
          </p:nvPr>
        </p:nvSpPr>
        <p:spPr bwMode="auto">
          <a:xfrm>
            <a:off x="319501" y="304999"/>
            <a:ext cx="8201806"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Session Overview</a:t>
            </a:r>
          </a:p>
        </p:txBody>
      </p:sp>
      <p:sp>
        <p:nvSpPr>
          <p:cNvPr id="13" name="Content Placeholder 12">
            <a:extLst>
              <a:ext uri="{FF2B5EF4-FFF2-40B4-BE49-F238E27FC236}">
                <a16:creationId xmlns:a16="http://schemas.microsoft.com/office/drawing/2014/main" id="{88EA6507-ED7B-2BF8-23DA-5A51F0C0FD18}"/>
              </a:ext>
            </a:extLst>
          </p:cNvPr>
          <p:cNvSpPr>
            <a:spLocks noGrp="1"/>
          </p:cNvSpPr>
          <p:nvPr>
            <p:ph idx="1"/>
          </p:nvPr>
        </p:nvSpPr>
        <p:spPr>
          <a:xfrm>
            <a:off x="319501" y="943033"/>
            <a:ext cx="8504999" cy="5138219"/>
          </a:xfrm>
        </p:spPr>
        <p:txBody>
          <a:bodyPr numCol="2" spcCol="360000">
            <a:noAutofit/>
          </a:bodyPr>
          <a:lstStyle/>
          <a:p>
            <a:r>
              <a:rPr lang="en-GB" sz="1200" b="0" dirty="0"/>
              <a:t>This session, with eight members of Action Disability Kensington and Chelsea (ADKC), was held as an opportunity for residents to engage with the consultation survey in a different format. </a:t>
            </a:r>
          </a:p>
          <a:p>
            <a:endParaRPr lang="en-GB" sz="1200" b="0" dirty="0"/>
          </a:p>
          <a:p>
            <a:r>
              <a:rPr lang="en-GB" sz="1200" b="0" dirty="0"/>
              <a:t>The questions asked in the survey were shared with attendees and they were given the space to share their thoughts and views in a way that felt most comfortable to them. The three questions the group decided to focus on were around supporting partners to deliver events, supporting community cohesion and improving overall experiences. </a:t>
            </a:r>
          </a:p>
          <a:p>
            <a:endParaRPr lang="en-GB" sz="1200" b="0" dirty="0"/>
          </a:p>
          <a:p>
            <a:r>
              <a:rPr lang="en-GB" sz="1200" b="0" dirty="0"/>
              <a:t>The notes taken from these discussions are included on this and the following pages. </a:t>
            </a:r>
          </a:p>
          <a:p>
            <a:endParaRPr lang="en-GB" sz="1200" dirty="0"/>
          </a:p>
          <a:p>
            <a:endParaRPr lang="en-GB" sz="1200" dirty="0"/>
          </a:p>
          <a:p>
            <a:r>
              <a:rPr lang="en-GB" sz="1200" dirty="0"/>
              <a:t>Q1. What more do you think the Council could do to support community, public and private partners to deliver cultural activities?</a:t>
            </a:r>
          </a:p>
          <a:p>
            <a:endParaRPr lang="en-GB" sz="1200" dirty="0"/>
          </a:p>
          <a:p>
            <a:pPr marL="171450" indent="-171450">
              <a:spcAft>
                <a:spcPts val="600"/>
              </a:spcAft>
              <a:buFont typeface="Arial" panose="020B0604020202020204" pitchFamily="34" charset="0"/>
              <a:buChar char="•"/>
            </a:pPr>
            <a:r>
              <a:rPr lang="en-GB" sz="1200" b="0" dirty="0"/>
              <a:t>Develop and promote a list of accessible activities through the Council website.</a:t>
            </a:r>
          </a:p>
          <a:p>
            <a:pPr marL="171450" indent="-171450">
              <a:spcAft>
                <a:spcPts val="600"/>
              </a:spcAft>
              <a:buFont typeface="Arial" panose="020B0604020202020204" pitchFamily="34" charset="0"/>
              <a:buChar char="•"/>
            </a:pPr>
            <a:r>
              <a:rPr lang="en-GB" sz="1200" b="0" dirty="0"/>
              <a:t>Services for disabled residents are not always clearly communicated — improve how information is shared and ensure accessibility details are easy to find.</a:t>
            </a:r>
          </a:p>
          <a:p>
            <a:endParaRPr lang="en-GB" sz="1200" dirty="0"/>
          </a:p>
          <a:p>
            <a:endParaRPr lang="en-GB" sz="1200" dirty="0"/>
          </a:p>
          <a:p>
            <a:r>
              <a:rPr lang="en-GB" sz="1200" dirty="0"/>
              <a:t>Q2. What more do you think the Council can do through cultural activities to support community cohesion?</a:t>
            </a:r>
          </a:p>
          <a:p>
            <a:pPr lvl="0">
              <a:spcAft>
                <a:spcPts val="600"/>
              </a:spcAft>
            </a:pPr>
            <a:endParaRPr lang="en-GB" sz="1200" dirty="0"/>
          </a:p>
          <a:p>
            <a:pPr lvl="0">
              <a:spcAft>
                <a:spcPts val="600"/>
              </a:spcAft>
            </a:pPr>
            <a:r>
              <a:rPr lang="en-GB" sz="1200" dirty="0"/>
              <a:t>Shared Spaces and Inclusion</a:t>
            </a:r>
          </a:p>
          <a:p>
            <a:pPr marL="171450" lvl="0" indent="-171450">
              <a:spcAft>
                <a:spcPts val="600"/>
              </a:spcAft>
              <a:buFont typeface="Arial" panose="020B0604020202020204" pitchFamily="34" charset="0"/>
              <a:buChar char="•"/>
            </a:pPr>
            <a:r>
              <a:rPr lang="en-GB" sz="1200" b="0" dirty="0"/>
              <a:t>Create more shared spaces and accessible courses to help disabled residents get involved and share their talents.</a:t>
            </a:r>
          </a:p>
          <a:p>
            <a:pPr marL="171450" lvl="0" indent="-171450">
              <a:spcAft>
                <a:spcPts val="600"/>
              </a:spcAft>
              <a:buFont typeface="Arial" panose="020B0604020202020204" pitchFamily="34" charset="0"/>
              <a:buChar char="•"/>
            </a:pPr>
            <a:r>
              <a:rPr lang="en-GB" sz="1200" b="0" dirty="0"/>
              <a:t>Strengthen collaboration with organisations such as ADKC to reach more residents.</a:t>
            </a:r>
          </a:p>
          <a:p>
            <a:pPr marL="171450" lvl="0" indent="-171450">
              <a:spcAft>
                <a:spcPts val="600"/>
              </a:spcAft>
              <a:buFont typeface="Arial" panose="020B0604020202020204" pitchFamily="34" charset="0"/>
              <a:buChar char="•"/>
            </a:pPr>
            <a:r>
              <a:rPr lang="en-GB" sz="1200" b="0" dirty="0"/>
              <a:t>Offer inclusive community activities such as cooking classes, yoga, art, and crafts.</a:t>
            </a:r>
          </a:p>
          <a:p>
            <a:pPr lvl="0">
              <a:spcAft>
                <a:spcPts val="600"/>
              </a:spcAft>
            </a:pPr>
            <a:r>
              <a:rPr lang="en-GB" sz="1200" dirty="0"/>
              <a:t>Representation and Involvement</a:t>
            </a:r>
          </a:p>
          <a:p>
            <a:pPr marL="171450" lvl="0" indent="-171450">
              <a:spcAft>
                <a:spcPts val="600"/>
              </a:spcAft>
              <a:buFont typeface="Arial" panose="020B0604020202020204" pitchFamily="34" charset="0"/>
              <a:buChar char="•"/>
            </a:pPr>
            <a:r>
              <a:rPr lang="en-GB" sz="1200" b="0" dirty="0"/>
              <a:t>Establish accessible forums or dedicated consultation groups to regularly involve disabled residents in shaping Council services.</a:t>
            </a:r>
          </a:p>
          <a:p>
            <a:pPr marL="171450" lvl="0" indent="-171450">
              <a:spcAft>
                <a:spcPts val="600"/>
              </a:spcAft>
              <a:buFont typeface="Arial" panose="020B0604020202020204" pitchFamily="34" charset="0"/>
              <a:buChar char="•"/>
            </a:pPr>
            <a:r>
              <a:rPr lang="en-GB" sz="1200" b="0" dirty="0"/>
              <a:t>Ensure their voices are included in service design and decision-making.</a:t>
            </a:r>
          </a:p>
        </p:txBody>
      </p:sp>
    </p:spTree>
    <p:extLst>
      <p:ext uri="{BB962C8B-B14F-4D97-AF65-F5344CB8AC3E}">
        <p14:creationId xmlns:p14="http://schemas.microsoft.com/office/powerpoint/2010/main" val="38069803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9B95E-1BF1-0053-057A-A16C3C84C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C2DB9-8B9E-9D25-0B90-61CD14426C51}"/>
              </a:ext>
            </a:extLst>
          </p:cNvPr>
          <p:cNvSpPr>
            <a:spLocks noGrp="1"/>
          </p:cNvSpPr>
          <p:nvPr>
            <p:ph type="ctrTitle"/>
          </p:nvPr>
        </p:nvSpPr>
        <p:spPr>
          <a:xfrm>
            <a:off x="631768" y="1611953"/>
            <a:ext cx="7880464" cy="2903913"/>
          </a:xfrm>
        </p:spPr>
        <p:txBody>
          <a:bodyPr/>
          <a:lstStyle/>
          <a:p>
            <a:r>
              <a:rPr lang="en-GB" sz="3200" dirty="0">
                <a:latin typeface="Arial"/>
                <a:cs typeface="Arial"/>
              </a:rPr>
              <a:t>Survey Results</a:t>
            </a:r>
            <a:br>
              <a:rPr lang="en-GB" sz="3200" dirty="0">
                <a:latin typeface="Arial"/>
                <a:cs typeface="Arial"/>
              </a:rPr>
            </a:br>
            <a:br>
              <a:rPr lang="en-GB" sz="3200" dirty="0">
                <a:latin typeface="Arial"/>
                <a:cs typeface="Arial"/>
              </a:rPr>
            </a:br>
            <a:r>
              <a:rPr lang="en-GB" sz="3200" dirty="0">
                <a:latin typeface="Arial"/>
                <a:cs typeface="Arial"/>
              </a:rPr>
              <a:t>Citizens’ Panel and Public Survey Combined</a:t>
            </a:r>
          </a:p>
        </p:txBody>
      </p:sp>
    </p:spTree>
    <p:extLst>
      <p:ext uri="{BB962C8B-B14F-4D97-AF65-F5344CB8AC3E}">
        <p14:creationId xmlns:p14="http://schemas.microsoft.com/office/powerpoint/2010/main" val="143883657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A0FF9-73A3-31FC-928C-30A3506C11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8881CA0-7FB2-B02F-AA42-9266DBC2559F}"/>
              </a:ext>
            </a:extLst>
          </p:cNvPr>
          <p:cNvSpPr txBox="1">
            <a:spLocks noGrp="1"/>
          </p:cNvSpPr>
          <p:nvPr>
            <p:ph type="title" idx="4294967295"/>
          </p:nvPr>
        </p:nvSpPr>
        <p:spPr bwMode="auto">
          <a:xfrm>
            <a:off x="319501" y="304999"/>
            <a:ext cx="8201806"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Q3. What one thing could the Council and its partners do to improve your experience of cultural activities in the borough?</a:t>
            </a:r>
          </a:p>
        </p:txBody>
      </p:sp>
      <p:sp>
        <p:nvSpPr>
          <p:cNvPr id="13" name="Content Placeholder 12">
            <a:extLst>
              <a:ext uri="{FF2B5EF4-FFF2-40B4-BE49-F238E27FC236}">
                <a16:creationId xmlns:a16="http://schemas.microsoft.com/office/drawing/2014/main" id="{CAB78E4D-ED64-31AA-A069-1DFBD8B4A84C}"/>
              </a:ext>
            </a:extLst>
          </p:cNvPr>
          <p:cNvSpPr>
            <a:spLocks noGrp="1"/>
          </p:cNvSpPr>
          <p:nvPr>
            <p:ph idx="1"/>
          </p:nvPr>
        </p:nvSpPr>
        <p:spPr>
          <a:xfrm>
            <a:off x="319500" y="1520186"/>
            <a:ext cx="8505000" cy="4280846"/>
          </a:xfrm>
        </p:spPr>
        <p:txBody>
          <a:bodyPr numCol="2" spcCol="360000">
            <a:noAutofit/>
          </a:bodyPr>
          <a:lstStyle/>
          <a:p>
            <a:r>
              <a:rPr lang="en-GB" sz="1200" dirty="0"/>
              <a:t>Accessibility for Children and Families</a:t>
            </a:r>
          </a:p>
          <a:p>
            <a:pPr marL="171450" lvl="0" indent="-171450">
              <a:spcAft>
                <a:spcPts val="600"/>
              </a:spcAft>
              <a:buFont typeface="Arial" panose="020B0604020202020204" pitchFamily="34" charset="0"/>
              <a:buChar char="•"/>
            </a:pPr>
            <a:r>
              <a:rPr lang="en-GB" sz="1200" b="0" dirty="0"/>
              <a:t>Consider the specific needs of disabled children and ensure activities are suitable for them.</a:t>
            </a:r>
          </a:p>
          <a:p>
            <a:pPr marL="171450" lvl="0" indent="-171450">
              <a:spcAft>
                <a:spcPts val="600"/>
              </a:spcAft>
              <a:buFont typeface="Arial" panose="020B0604020202020204" pitchFamily="34" charset="0"/>
              <a:buChar char="•"/>
            </a:pPr>
            <a:r>
              <a:rPr lang="en-GB" sz="1200" b="0" dirty="0"/>
              <a:t>Many temporary exhibitions are not free or accessible; even when they are, they can be overcrowded. Provide quieter, more inclusive cultural opportunities, particularly for disabled children.</a:t>
            </a:r>
          </a:p>
          <a:p>
            <a:pPr marL="171450" lvl="0" indent="-171450">
              <a:spcAft>
                <a:spcPts val="600"/>
              </a:spcAft>
              <a:buFont typeface="Arial" panose="020B0604020202020204" pitchFamily="34" charset="0"/>
              <a:buChar char="•"/>
            </a:pPr>
            <a:r>
              <a:rPr lang="en-GB" sz="1200" b="0" dirty="0"/>
              <a:t>Include quiet time programming in libraries.</a:t>
            </a:r>
          </a:p>
          <a:p>
            <a:endParaRPr lang="en-GB" sz="1200" dirty="0"/>
          </a:p>
          <a:p>
            <a:r>
              <a:rPr lang="en-GB" sz="1200" dirty="0"/>
              <a:t>Mobility and Comfort</a:t>
            </a:r>
          </a:p>
          <a:p>
            <a:pPr marL="171450" lvl="0" indent="-171450">
              <a:spcAft>
                <a:spcPts val="600"/>
              </a:spcAft>
              <a:buFont typeface="Arial" panose="020B0604020202020204" pitchFamily="34" charset="0"/>
              <a:buChar char="•"/>
            </a:pPr>
            <a:r>
              <a:rPr lang="en-GB" sz="1200" b="0" dirty="0"/>
              <a:t>Introduce a borough-wide disability card to make it easier for disabled residents to access services and venues.</a:t>
            </a:r>
          </a:p>
          <a:p>
            <a:pPr marL="171450" lvl="0" indent="-171450">
              <a:spcAft>
                <a:spcPts val="600"/>
              </a:spcAft>
              <a:buFont typeface="Arial" panose="020B0604020202020204" pitchFamily="34" charset="0"/>
              <a:buChar char="•"/>
            </a:pPr>
            <a:r>
              <a:rPr lang="en-GB" sz="1200" b="0" dirty="0"/>
              <a:t>Improve accessibility for children using manual or powered wheelchairs — provide cushions or blankets during colder months.</a:t>
            </a:r>
          </a:p>
          <a:p>
            <a:pPr marL="171450" lvl="0" indent="-171450">
              <a:spcAft>
                <a:spcPts val="600"/>
              </a:spcAft>
              <a:buFont typeface="Arial" panose="020B0604020202020204" pitchFamily="34" charset="0"/>
              <a:buChar char="•"/>
            </a:pPr>
            <a:r>
              <a:rPr lang="en-GB" sz="1200" b="0" dirty="0"/>
              <a:t>Provide rest areas in parks and open spaces for people who need breaks.</a:t>
            </a:r>
          </a:p>
          <a:p>
            <a:pPr marL="171450" lvl="0" indent="-171450">
              <a:spcAft>
                <a:spcPts val="600"/>
              </a:spcAft>
              <a:buFont typeface="Arial" panose="020B0604020202020204" pitchFamily="34" charset="0"/>
              <a:buChar char="•"/>
            </a:pPr>
            <a:r>
              <a:rPr lang="en-GB" sz="1200" b="0" dirty="0"/>
              <a:t>Ensure proper lighting for visually impaired residents.</a:t>
            </a:r>
          </a:p>
          <a:p>
            <a:pPr marL="171450" lvl="0" indent="-171450">
              <a:spcAft>
                <a:spcPts val="600"/>
              </a:spcAft>
              <a:buFont typeface="Arial" panose="020B0604020202020204" pitchFamily="34" charset="0"/>
              <a:buChar char="•"/>
            </a:pPr>
            <a:r>
              <a:rPr lang="en-GB" sz="1200" b="0" dirty="0"/>
              <a:t>Increase the number of disabled parking bays and drop-off points.</a:t>
            </a:r>
          </a:p>
          <a:p>
            <a:r>
              <a:rPr lang="en-GB" sz="1200" dirty="0"/>
              <a:t>Information and Technology</a:t>
            </a:r>
          </a:p>
          <a:p>
            <a:pPr marL="171450" lvl="0" indent="-171450">
              <a:spcAft>
                <a:spcPts val="600"/>
              </a:spcAft>
              <a:buFont typeface="Arial" panose="020B0604020202020204" pitchFamily="34" charset="0"/>
              <a:buChar char="•"/>
            </a:pPr>
            <a:r>
              <a:rPr lang="en-GB" sz="1200" b="0" dirty="0"/>
              <a:t>Use the Welcome App with up-to-date information on disability accessibility and inclusive events across the borough.</a:t>
            </a:r>
          </a:p>
          <a:p>
            <a:endParaRPr lang="en-GB" sz="1200" dirty="0"/>
          </a:p>
          <a:p>
            <a:r>
              <a:rPr lang="en-GB" sz="1200" dirty="0"/>
              <a:t>Events and Accessibility</a:t>
            </a:r>
          </a:p>
          <a:p>
            <a:pPr marL="171450" lvl="0" indent="-171450">
              <a:spcAft>
                <a:spcPts val="600"/>
              </a:spcAft>
              <a:buFont typeface="Arial" panose="020B0604020202020204" pitchFamily="34" charset="0"/>
              <a:buChar char="•"/>
            </a:pPr>
            <a:r>
              <a:rPr lang="en-GB" sz="1200" b="0" dirty="0"/>
              <a:t>Provide additional support for disabled residents during large public events.</a:t>
            </a:r>
          </a:p>
          <a:p>
            <a:pPr marL="171450" lvl="0" indent="-171450">
              <a:spcAft>
                <a:spcPts val="600"/>
              </a:spcAft>
              <a:buFont typeface="Arial" panose="020B0604020202020204" pitchFamily="34" charset="0"/>
              <a:buChar char="•"/>
            </a:pPr>
            <a:r>
              <a:rPr lang="en-GB" sz="1200" b="0" dirty="0"/>
              <a:t>Consider al fresco dining and similar outdoor activities, ensuring accessibility for wheelchair users.</a:t>
            </a:r>
          </a:p>
          <a:p>
            <a:pPr marL="171450" lvl="0" indent="-171450">
              <a:spcAft>
                <a:spcPts val="600"/>
              </a:spcAft>
              <a:buFont typeface="Arial" panose="020B0604020202020204" pitchFamily="34" charset="0"/>
              <a:buChar char="•"/>
            </a:pPr>
            <a:r>
              <a:rPr lang="en-GB" sz="1200" b="0" dirty="0"/>
              <a:t>Road closures during events can make access difficult for disabled residents and families — plan with accessibility in mind and treat it as a priority.</a:t>
            </a:r>
          </a:p>
          <a:p>
            <a:pPr marL="171450" lvl="0" indent="-171450">
              <a:spcAft>
                <a:spcPts val="600"/>
              </a:spcAft>
              <a:buFont typeface="Arial" panose="020B0604020202020204" pitchFamily="34" charset="0"/>
              <a:buChar char="•"/>
            </a:pPr>
            <a:r>
              <a:rPr lang="en-GB" sz="1200" b="0" dirty="0"/>
              <a:t>Increase the number of disabled performance spaces and improve accessibility to cultural venues.</a:t>
            </a:r>
          </a:p>
          <a:p>
            <a:pPr marL="171450" lvl="0" indent="-171450">
              <a:spcAft>
                <a:spcPts val="600"/>
              </a:spcAft>
              <a:buFont typeface="Arial" panose="020B0604020202020204" pitchFamily="34" charset="0"/>
              <a:buChar char="•"/>
            </a:pPr>
            <a:r>
              <a:rPr lang="en-GB" sz="1200" b="0" dirty="0"/>
              <a:t>Work closely with ADKC and disabled residents to co-produce events and ensure their needs are embedded in policies and strategies.</a:t>
            </a:r>
          </a:p>
          <a:p>
            <a:pPr marL="171450" lvl="0" indent="-171450">
              <a:spcAft>
                <a:spcPts val="600"/>
              </a:spcAft>
              <a:buFont typeface="Arial" panose="020B0604020202020204" pitchFamily="34" charset="0"/>
              <a:buChar char="•"/>
            </a:pPr>
            <a:r>
              <a:rPr lang="en-GB" sz="1200" b="0" dirty="0"/>
              <a:t>Prioritise accessible, inclusive, and diversity-focused events that celebrate all communities and create positive change.</a:t>
            </a:r>
          </a:p>
        </p:txBody>
      </p:sp>
    </p:spTree>
    <p:extLst>
      <p:ext uri="{BB962C8B-B14F-4D97-AF65-F5344CB8AC3E}">
        <p14:creationId xmlns:p14="http://schemas.microsoft.com/office/powerpoint/2010/main" val="164704886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DABD-4897-A5AA-E2EB-7325A8F4E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99639-0285-69BD-91DD-FD59030AF332}"/>
              </a:ext>
            </a:extLst>
          </p:cNvPr>
          <p:cNvSpPr>
            <a:spLocks noGrp="1"/>
          </p:cNvSpPr>
          <p:nvPr>
            <p:ph type="ctrTitle"/>
          </p:nvPr>
        </p:nvSpPr>
        <p:spPr>
          <a:xfrm>
            <a:off x="631768" y="1061347"/>
            <a:ext cx="7880464" cy="2903913"/>
          </a:xfrm>
        </p:spPr>
        <p:txBody>
          <a:bodyPr/>
          <a:lstStyle/>
          <a:p>
            <a:r>
              <a:rPr lang="en-GB" sz="3200" dirty="0">
                <a:latin typeface="Arial"/>
                <a:cs typeface="Arial"/>
              </a:rPr>
              <a:t>Citizens’ Panel Event </a:t>
            </a:r>
            <a:br>
              <a:rPr lang="en-GB" sz="3200" dirty="0">
                <a:latin typeface="Arial"/>
                <a:cs typeface="Arial"/>
              </a:rPr>
            </a:br>
            <a:br>
              <a:rPr lang="en-GB" sz="3200" dirty="0">
                <a:latin typeface="Arial"/>
                <a:cs typeface="Arial"/>
              </a:rPr>
            </a:br>
            <a:r>
              <a:rPr lang="en-GB" sz="3200" dirty="0">
                <a:latin typeface="Arial"/>
                <a:cs typeface="Arial"/>
              </a:rPr>
              <a:t>19 November 2025</a:t>
            </a:r>
          </a:p>
        </p:txBody>
      </p:sp>
    </p:spTree>
    <p:extLst>
      <p:ext uri="{BB962C8B-B14F-4D97-AF65-F5344CB8AC3E}">
        <p14:creationId xmlns:p14="http://schemas.microsoft.com/office/powerpoint/2010/main" val="378838213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31F4C-9981-A7C5-92EC-41EB3035C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36C99-03D2-4717-A193-D92A9B8FE6B9}"/>
              </a:ext>
            </a:extLst>
          </p:cNvPr>
          <p:cNvSpPr>
            <a:spLocks noGrp="1"/>
          </p:cNvSpPr>
          <p:nvPr>
            <p:ph type="title"/>
          </p:nvPr>
        </p:nvSpPr>
        <p:spPr>
          <a:xfrm>
            <a:off x="450466" y="305349"/>
            <a:ext cx="7772400" cy="771629"/>
          </a:xfrm>
        </p:spPr>
        <p:txBody>
          <a:bodyPr/>
          <a:lstStyle/>
          <a:p>
            <a:r>
              <a:rPr lang="en-GB" dirty="0">
                <a:solidFill>
                  <a:srgbClr val="223982"/>
                </a:solidFill>
              </a:rPr>
              <a:t>Session Overview</a:t>
            </a:r>
            <a:br>
              <a:rPr lang="en-GB" dirty="0">
                <a:solidFill>
                  <a:srgbClr val="223982"/>
                </a:solidFill>
              </a:rPr>
            </a:br>
            <a:endParaRPr lang="en-GB" dirty="0">
              <a:solidFill>
                <a:srgbClr val="223982"/>
              </a:solidFill>
            </a:endParaRPr>
          </a:p>
        </p:txBody>
      </p:sp>
      <p:sp>
        <p:nvSpPr>
          <p:cNvPr id="5" name="TextBox 4">
            <a:extLst>
              <a:ext uri="{FF2B5EF4-FFF2-40B4-BE49-F238E27FC236}">
                <a16:creationId xmlns:a16="http://schemas.microsoft.com/office/drawing/2014/main" id="{86FED079-7867-992A-8F6A-D39336654C09}"/>
              </a:ext>
            </a:extLst>
          </p:cNvPr>
          <p:cNvSpPr txBox="1"/>
          <p:nvPr/>
        </p:nvSpPr>
        <p:spPr>
          <a:xfrm>
            <a:off x="334928" y="907472"/>
            <a:ext cx="8474144" cy="3970318"/>
          </a:xfrm>
          <a:prstGeom prst="rect">
            <a:avLst/>
          </a:prstGeom>
          <a:noFill/>
        </p:spPr>
        <p:txBody>
          <a:bodyPr wrap="square" lIns="91440" tIns="45720" rIns="91440" bIns="45720" anchor="t">
            <a:spAutoFit/>
          </a:bodyPr>
          <a:lstStyle/>
          <a:p>
            <a:r>
              <a:rPr lang="en-GB" b="1" dirty="0"/>
              <a:t>Attendees: 97 residents from the Citizens’ Panel with representation from across the borough </a:t>
            </a:r>
          </a:p>
          <a:p>
            <a:r>
              <a:rPr lang="en-GB" b="1" dirty="0"/>
              <a:t>Location: In person at the Great Hall, Kensington Town Hall</a:t>
            </a:r>
            <a:endParaRPr lang="en-GB" dirty="0"/>
          </a:p>
          <a:p>
            <a:endParaRPr lang="en-GB" sz="1200" dirty="0"/>
          </a:p>
          <a:p>
            <a:r>
              <a:rPr lang="en-GB" sz="1200" dirty="0"/>
              <a:t>The event began with a short presentation outlining the Council’s current financial challenges, followed by table-top discussions facilitated by Council Officers. </a:t>
            </a:r>
          </a:p>
          <a:p>
            <a:endParaRPr lang="en-GB" sz="1200" dirty="0"/>
          </a:p>
          <a:p>
            <a:r>
              <a:rPr lang="en-GB" sz="1200" dirty="0"/>
              <a:t>The second half of the event focused specifically on cultural activities, exploring their value for Panel members, the role of the Council in supporting and facilitating cultural provision, and priorities for allocating S106 funding, which is ringfenced for cultural purposes. </a:t>
            </a:r>
          </a:p>
          <a:p>
            <a:endParaRPr lang="en-GB" sz="1200" dirty="0"/>
          </a:p>
          <a:p>
            <a:r>
              <a:rPr lang="en-GB" sz="1200" dirty="0"/>
              <a:t>The session began with a short presentation outlining what constitutes cultural activity, explaining how S106 funding operates, and introducing the Culture Plan currently being drafted as part of this consultation. This was followed by table‑top discussions facilitated by Council Officers, enabling Panel members to share their views, experiences, and priorities in more depth.</a:t>
            </a:r>
          </a:p>
          <a:p>
            <a:endParaRPr lang="en-GB" sz="1200" dirty="0"/>
          </a:p>
          <a:p>
            <a:r>
              <a:rPr lang="en-GB" sz="1200" dirty="0"/>
              <a:t>Over the next three pages you will see summaries of the feedback from residents for the three question areas covered at the event. A full write up from the event including more detail of the conversations had can be found in the appendix document for this report. </a:t>
            </a:r>
          </a:p>
          <a:p>
            <a:endParaRPr lang="en-GB" sz="1200" b="1" dirty="0">
              <a:solidFill>
                <a:srgbClr val="223982"/>
              </a:solidFill>
              <a:latin typeface="Arial"/>
              <a:cs typeface="Arial"/>
            </a:endParaRPr>
          </a:p>
        </p:txBody>
      </p:sp>
    </p:spTree>
    <p:extLst>
      <p:ext uri="{BB962C8B-B14F-4D97-AF65-F5344CB8AC3E}">
        <p14:creationId xmlns:p14="http://schemas.microsoft.com/office/powerpoint/2010/main" val="315129506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8EF6-EF49-946B-509F-89ADD6B4F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8D3CE-D485-319A-E104-B989B4A37CC4}"/>
              </a:ext>
            </a:extLst>
          </p:cNvPr>
          <p:cNvSpPr>
            <a:spLocks noGrp="1"/>
          </p:cNvSpPr>
          <p:nvPr>
            <p:ph type="title"/>
          </p:nvPr>
        </p:nvSpPr>
        <p:spPr>
          <a:xfrm>
            <a:off x="450466" y="305349"/>
            <a:ext cx="7772400" cy="771629"/>
          </a:xfrm>
        </p:spPr>
        <p:txBody>
          <a:bodyPr/>
          <a:lstStyle/>
          <a:p>
            <a:r>
              <a:rPr lang="en-GB" dirty="0">
                <a:solidFill>
                  <a:srgbClr val="223982"/>
                </a:solidFill>
              </a:rPr>
              <a:t>Q1. Value of cultural activities</a:t>
            </a:r>
            <a:br>
              <a:rPr lang="en-GB" dirty="0">
                <a:solidFill>
                  <a:srgbClr val="223982"/>
                </a:solidFill>
              </a:rPr>
            </a:br>
            <a:endParaRPr lang="en-GB" dirty="0">
              <a:solidFill>
                <a:srgbClr val="223982"/>
              </a:solidFill>
            </a:endParaRPr>
          </a:p>
        </p:txBody>
      </p:sp>
      <p:sp>
        <p:nvSpPr>
          <p:cNvPr id="5" name="TextBox 4">
            <a:extLst>
              <a:ext uri="{FF2B5EF4-FFF2-40B4-BE49-F238E27FC236}">
                <a16:creationId xmlns:a16="http://schemas.microsoft.com/office/drawing/2014/main" id="{0E07865B-3709-B6A2-59E2-CC0F5A0E247B}"/>
              </a:ext>
            </a:extLst>
          </p:cNvPr>
          <p:cNvSpPr txBox="1"/>
          <p:nvPr/>
        </p:nvSpPr>
        <p:spPr>
          <a:xfrm>
            <a:off x="334928" y="691163"/>
            <a:ext cx="8474144" cy="5262979"/>
          </a:xfrm>
          <a:prstGeom prst="rect">
            <a:avLst/>
          </a:prstGeom>
          <a:noFill/>
        </p:spPr>
        <p:txBody>
          <a:bodyPr wrap="square" lIns="91440" tIns="45720" rIns="91440" bIns="45720" anchor="t">
            <a:spAutoFit/>
          </a:bodyPr>
          <a:lstStyle/>
          <a:p>
            <a:endParaRPr lang="en-GB" sz="1200" b="1" dirty="0">
              <a:solidFill>
                <a:srgbClr val="223982"/>
              </a:solidFill>
              <a:latin typeface="Arial"/>
              <a:cs typeface="Arial"/>
            </a:endParaRPr>
          </a:p>
          <a:p>
            <a:r>
              <a:rPr lang="en-GB" sz="1200" b="1" dirty="0">
                <a:solidFill>
                  <a:srgbClr val="223982"/>
                </a:solidFill>
                <a:latin typeface="Arial"/>
                <a:cs typeface="Arial"/>
              </a:rPr>
              <a:t>In what ways do you think residents benefit from cultural activities, and how could we build on these opportunities without increasing costs?</a:t>
            </a:r>
          </a:p>
          <a:p>
            <a:endParaRPr lang="en-GB" sz="1200" dirty="0"/>
          </a:p>
          <a:p>
            <a:r>
              <a:rPr lang="en-GB" sz="1200" dirty="0"/>
              <a:t>Panel members highlighted that cultural activities provide significant benefits, including community cohesion, education, mental health support, and opportunities for enrichment and participation. They emphasised that cultural events help reduce loneliness, celebrate diversity, and strengthen local identity and heritage. To build on these opportunities without increasing costs, suggestions focused on better promotion and awareness, partnerships with businesses and cultural organisations, sponsorships, and leveraging existing assets such as parks, libraries, and council buildings. Panel members also proposed co-producing events with local communities, increasing volunteering opportunities, and using digital platforms and social media to raise visibility.</a:t>
            </a:r>
          </a:p>
          <a:p>
            <a:endParaRPr lang="en-GB" sz="1200" dirty="0">
              <a:latin typeface="&amp;quot"/>
            </a:endParaRPr>
          </a:p>
          <a:p>
            <a:r>
              <a:rPr lang="en-GB" sz="1200" b="1" dirty="0"/>
              <a:t>Benefits of Cultural Activities</a:t>
            </a:r>
          </a:p>
          <a:p>
            <a:pPr marL="171450" indent="-171450">
              <a:buFont typeface="Arial" panose="020B0604020202020204" pitchFamily="34" charset="0"/>
              <a:buChar char="•"/>
            </a:pPr>
            <a:r>
              <a:rPr lang="en-GB" sz="1200" dirty="0"/>
              <a:t>Community </a:t>
            </a:r>
            <a:r>
              <a:rPr lang="en-GB" sz="1200"/>
              <a:t>cohesion</a:t>
            </a:r>
            <a:r>
              <a:rPr lang="en-GB" sz="1200" dirty="0"/>
              <a:t> and </a:t>
            </a:r>
            <a:r>
              <a:rPr lang="en-GB" sz="1200"/>
              <a:t>inclusion</a:t>
            </a:r>
            <a:endParaRPr lang="en-GB" sz="1200" dirty="0"/>
          </a:p>
          <a:p>
            <a:pPr marL="171450" indent="-171450">
              <a:buFont typeface="Arial" panose="020B0604020202020204" pitchFamily="34" charset="0"/>
              <a:buChar char="•"/>
            </a:pPr>
            <a:r>
              <a:rPr lang="en-GB" sz="1200" dirty="0"/>
              <a:t>Education and </a:t>
            </a:r>
            <a:r>
              <a:rPr lang="en-GB" sz="1200"/>
              <a:t>enrichment</a:t>
            </a:r>
            <a:endParaRPr lang="en-GB" sz="1200" dirty="0"/>
          </a:p>
          <a:p>
            <a:pPr marL="171450" indent="-171450">
              <a:buFont typeface="Arial" panose="020B0604020202020204" pitchFamily="34" charset="0"/>
              <a:buChar char="•"/>
            </a:pPr>
            <a:r>
              <a:rPr lang="en-GB" sz="1200" dirty="0"/>
              <a:t>Mental </a:t>
            </a:r>
            <a:r>
              <a:rPr lang="en-GB" sz="1200"/>
              <a:t>health</a:t>
            </a:r>
            <a:r>
              <a:rPr lang="en-GB" sz="1200" dirty="0"/>
              <a:t> and </a:t>
            </a:r>
            <a:r>
              <a:rPr lang="en-GB" sz="1200"/>
              <a:t>wellbeing</a:t>
            </a:r>
            <a:endParaRPr lang="en-GB" sz="1200" dirty="0"/>
          </a:p>
          <a:p>
            <a:pPr marL="171450" indent="-171450">
              <a:buFont typeface="Arial" panose="020B0604020202020204" pitchFamily="34" charset="0"/>
              <a:buChar char="•"/>
            </a:pPr>
            <a:r>
              <a:rPr lang="en-GB" sz="1200" dirty="0"/>
              <a:t>Economic and </a:t>
            </a:r>
            <a:r>
              <a:rPr lang="en-GB" sz="1200"/>
              <a:t>tourism</a:t>
            </a:r>
            <a:r>
              <a:rPr lang="en-GB" sz="1200" dirty="0"/>
              <a:t> </a:t>
            </a:r>
            <a:r>
              <a:rPr lang="en-GB" sz="1200"/>
              <a:t>impact</a:t>
            </a:r>
            <a:endParaRPr lang="en-GB" sz="1200" dirty="0"/>
          </a:p>
          <a:p>
            <a:endParaRPr lang="en-GB" sz="1200" dirty="0"/>
          </a:p>
          <a:p>
            <a:r>
              <a:rPr lang="en-GB" sz="1200" b="1" dirty="0"/>
              <a:t>Cost-Neutral Ways to Build Opportunities</a:t>
            </a:r>
          </a:p>
          <a:p>
            <a:pPr marL="171450" indent="-171450">
              <a:buFont typeface="Arial" panose="020B0604020202020204" pitchFamily="34" charset="0"/>
              <a:buChar char="•"/>
            </a:pPr>
            <a:r>
              <a:rPr lang="en-GB" sz="1200" dirty="0"/>
              <a:t>Better </a:t>
            </a:r>
            <a:r>
              <a:rPr lang="en-GB" sz="1200"/>
              <a:t>promotion</a:t>
            </a:r>
            <a:r>
              <a:rPr lang="en-GB" sz="1200" dirty="0"/>
              <a:t> and </a:t>
            </a:r>
            <a:r>
              <a:rPr lang="en-GB" sz="1200"/>
              <a:t>awareness</a:t>
            </a:r>
            <a:endParaRPr lang="en-GB" sz="1200" dirty="0"/>
          </a:p>
          <a:p>
            <a:pPr marL="171450" indent="-171450">
              <a:buFont typeface="Arial" panose="020B0604020202020204" pitchFamily="34" charset="0"/>
              <a:buChar char="•"/>
            </a:pPr>
            <a:r>
              <a:rPr lang="en-GB" sz="1200" dirty="0"/>
              <a:t>Partnerships and </a:t>
            </a:r>
            <a:r>
              <a:rPr lang="en-GB" sz="1200"/>
              <a:t>sponsorships</a:t>
            </a:r>
            <a:endParaRPr lang="en-GB" sz="1200" dirty="0"/>
          </a:p>
          <a:p>
            <a:pPr marL="171450" indent="-171450">
              <a:buFont typeface="Arial" panose="020B0604020202020204" pitchFamily="34" charset="0"/>
              <a:buChar char="•"/>
            </a:pPr>
            <a:r>
              <a:rPr lang="en-GB" sz="1200" dirty="0"/>
              <a:t>Leverage </a:t>
            </a:r>
            <a:r>
              <a:rPr lang="en-GB" sz="1200"/>
              <a:t>existing</a:t>
            </a:r>
            <a:r>
              <a:rPr lang="en-GB" sz="1200" dirty="0"/>
              <a:t> </a:t>
            </a:r>
            <a:r>
              <a:rPr lang="en-GB" sz="1200"/>
              <a:t>assets</a:t>
            </a:r>
            <a:r>
              <a:rPr lang="en-GB" sz="1200" dirty="0"/>
              <a:t> such as council buildings, libraries, and parks for events</a:t>
            </a:r>
          </a:p>
          <a:p>
            <a:pPr marL="171450" indent="-171450">
              <a:buFont typeface="Arial" panose="020B0604020202020204" pitchFamily="34" charset="0"/>
              <a:buChar char="•"/>
            </a:pPr>
            <a:r>
              <a:rPr lang="en-GB" sz="1200"/>
              <a:t>Community-led</a:t>
            </a:r>
            <a:r>
              <a:rPr lang="en-GB" sz="1200" dirty="0"/>
              <a:t> </a:t>
            </a:r>
            <a:r>
              <a:rPr lang="en-GB" sz="1200"/>
              <a:t>initiatives</a:t>
            </a:r>
            <a:r>
              <a:rPr lang="en-GB" sz="1200" dirty="0"/>
              <a:t>: Encourage residents to co-produce events</a:t>
            </a:r>
          </a:p>
          <a:p>
            <a:pPr marL="171450" indent="-171450">
              <a:buFont typeface="Arial" panose="020B0604020202020204" pitchFamily="34" charset="0"/>
              <a:buChar char="•"/>
            </a:pPr>
            <a:r>
              <a:rPr lang="en-GB" sz="1200" dirty="0"/>
              <a:t>Partner with researchers, schools, and local organisations to deliver events efficiently and inclusively.</a:t>
            </a:r>
          </a:p>
          <a:p>
            <a:pPr marL="171450" indent="-171450">
              <a:buFont typeface="Arial" panose="020B0604020202020204" pitchFamily="34" charset="0"/>
              <a:buChar char="•"/>
            </a:pPr>
            <a:r>
              <a:rPr lang="en-GB" sz="1200" dirty="0"/>
              <a:t>Analyse which events deliver the greatest impact and prioritise those; ensure clarity on funding and costs.</a:t>
            </a:r>
          </a:p>
          <a:p>
            <a:br>
              <a:rPr lang="en-GB" sz="1200" dirty="0"/>
            </a:br>
            <a:br>
              <a:rPr lang="en-GB" sz="1200" dirty="0"/>
            </a:br>
            <a:endParaRPr lang="en-GB" sz="1200" dirty="0">
              <a:latin typeface="&amp;quot"/>
            </a:endParaRPr>
          </a:p>
        </p:txBody>
      </p:sp>
    </p:spTree>
    <p:extLst>
      <p:ext uri="{BB962C8B-B14F-4D97-AF65-F5344CB8AC3E}">
        <p14:creationId xmlns:p14="http://schemas.microsoft.com/office/powerpoint/2010/main" val="34242650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1FEC0-4AE3-AD4D-2B63-183AD09C3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9C876-2E11-3DD5-32BF-338CAA9EB752}"/>
              </a:ext>
            </a:extLst>
          </p:cNvPr>
          <p:cNvSpPr>
            <a:spLocks noGrp="1"/>
          </p:cNvSpPr>
          <p:nvPr>
            <p:ph type="title"/>
          </p:nvPr>
        </p:nvSpPr>
        <p:spPr>
          <a:xfrm>
            <a:off x="450466" y="305349"/>
            <a:ext cx="7772400" cy="771629"/>
          </a:xfrm>
        </p:spPr>
        <p:txBody>
          <a:bodyPr/>
          <a:lstStyle/>
          <a:p>
            <a:r>
              <a:rPr lang="en-GB" dirty="0">
                <a:solidFill>
                  <a:srgbClr val="223982"/>
                </a:solidFill>
              </a:rPr>
              <a:t>Q2. Council’s role in supporting culture</a:t>
            </a:r>
            <a:br>
              <a:rPr lang="en-GB" dirty="0">
                <a:solidFill>
                  <a:srgbClr val="223982"/>
                </a:solidFill>
              </a:rPr>
            </a:br>
            <a:endParaRPr lang="en-GB" dirty="0">
              <a:solidFill>
                <a:srgbClr val="223982"/>
              </a:solidFill>
            </a:endParaRPr>
          </a:p>
        </p:txBody>
      </p:sp>
      <p:sp>
        <p:nvSpPr>
          <p:cNvPr id="5" name="TextBox 4">
            <a:extLst>
              <a:ext uri="{FF2B5EF4-FFF2-40B4-BE49-F238E27FC236}">
                <a16:creationId xmlns:a16="http://schemas.microsoft.com/office/drawing/2014/main" id="{32B6D31F-2F52-ED6E-999C-F55FDF1345B6}"/>
              </a:ext>
            </a:extLst>
          </p:cNvPr>
          <p:cNvSpPr txBox="1"/>
          <p:nvPr/>
        </p:nvSpPr>
        <p:spPr>
          <a:xfrm>
            <a:off x="334928" y="691163"/>
            <a:ext cx="8474144" cy="5447645"/>
          </a:xfrm>
          <a:prstGeom prst="rect">
            <a:avLst/>
          </a:prstGeom>
          <a:noFill/>
        </p:spPr>
        <p:txBody>
          <a:bodyPr wrap="square" lIns="91440" tIns="45720" rIns="91440" bIns="45720" anchor="t">
            <a:spAutoFit/>
          </a:bodyPr>
          <a:lstStyle/>
          <a:p>
            <a:r>
              <a:rPr lang="en-GB" sz="1200" b="1" dirty="0">
                <a:solidFill>
                  <a:srgbClr val="223982"/>
                </a:solidFill>
                <a:latin typeface="Arial"/>
                <a:cs typeface="Arial"/>
              </a:rPr>
              <a:t>Given the current financial challenges the borough faces, what role should the Council play in facilitating cultural activities, especially in making them accessible to disadvantaged residents and appealing to visitors?</a:t>
            </a:r>
          </a:p>
          <a:p>
            <a:endParaRPr lang="en-GB" sz="1200" b="1" dirty="0">
              <a:solidFill>
                <a:srgbClr val="223982"/>
              </a:solidFill>
              <a:latin typeface="Arial"/>
              <a:cs typeface="Arial"/>
            </a:endParaRPr>
          </a:p>
          <a:p>
            <a:r>
              <a:rPr lang="en-GB" sz="1200" dirty="0"/>
              <a:t>Residents want the Council to enable, connect, and amplify culture rather than fund everything directly, given current budget constraints. They see the Council’s role as facilitator and convenor: cutting red tape for community-led events, opening up council spaces, improving communications, and targeting support where it has the greatest social impact (especially for disadvantaged residents). To appeal to visitors without neglecting locals, they recommend smarter promotion via hotels and institutions, seasonal programming, and leveraging sponsorships and S106 contributions. Accessibility, transparency (where funding goes and outcomes), and collaboration (with schools, faith groups, Job Centres, and neighbouring boroughs) are recurring priorities.</a:t>
            </a:r>
          </a:p>
          <a:p>
            <a:endParaRPr lang="en-GB" sz="1200" dirty="0">
              <a:latin typeface="&amp;quot"/>
            </a:endParaRPr>
          </a:p>
          <a:p>
            <a:r>
              <a:rPr lang="en-GB" sz="1200" b="1" dirty="0"/>
              <a:t>Themes</a:t>
            </a:r>
          </a:p>
          <a:p>
            <a:pPr marL="171450" indent="-171450">
              <a:buFont typeface="Arial" panose="020B0604020202020204" pitchFamily="34" charset="0"/>
              <a:buChar char="•"/>
            </a:pPr>
            <a:r>
              <a:rPr lang="en-GB" sz="1200" b="1" dirty="0"/>
              <a:t>Enable </a:t>
            </a:r>
            <a:r>
              <a:rPr lang="en-GB" sz="1200" b="1"/>
              <a:t>community-led</a:t>
            </a:r>
            <a:r>
              <a:rPr lang="en-GB" sz="1200" b="1" dirty="0"/>
              <a:t> </a:t>
            </a:r>
            <a:r>
              <a:rPr lang="en-GB" sz="1200" b="1"/>
              <a:t>culture</a:t>
            </a:r>
            <a:r>
              <a:rPr lang="en-GB" sz="1200" b="1" dirty="0"/>
              <a:t> </a:t>
            </a:r>
            <a:r>
              <a:rPr lang="en-GB" sz="1200" dirty="0"/>
              <a:t>- Less red tape, educate and mentor groups to run their own activities, allow free or low cost use of council buildings, minimise duplication and provide a clear overview of events.</a:t>
            </a:r>
          </a:p>
          <a:p>
            <a:pPr marL="171450" indent="-171450">
              <a:buFont typeface="Arial" panose="020B0604020202020204" pitchFamily="34" charset="0"/>
              <a:buChar char="•"/>
            </a:pPr>
            <a:r>
              <a:rPr lang="en-GB" sz="1200" b="1" dirty="0"/>
              <a:t>Accessibility and </a:t>
            </a:r>
            <a:r>
              <a:rPr lang="en-GB" sz="1200" b="1"/>
              <a:t>inclusion</a:t>
            </a:r>
            <a:r>
              <a:rPr lang="en-GB" sz="1200" b="1" dirty="0"/>
              <a:t> </a:t>
            </a:r>
            <a:r>
              <a:rPr lang="en-GB" sz="1200" dirty="0"/>
              <a:t>-  Actions proposed: Ensure events are accessible, prioritise broad, inclusive activities, use religious and community settings for outreach, promote in libraries, GP surgeries, Job Centres and cater for multiple languages. </a:t>
            </a:r>
          </a:p>
          <a:p>
            <a:pPr marL="171450" indent="-171450">
              <a:buFont typeface="Arial" panose="020B0604020202020204" pitchFamily="34" charset="0"/>
              <a:buChar char="•"/>
            </a:pPr>
            <a:r>
              <a:rPr lang="en-GB" sz="1200" b="1" dirty="0"/>
              <a:t>Communications and </a:t>
            </a:r>
            <a:r>
              <a:rPr lang="en-GB" sz="1200" b="1"/>
              <a:t>promotion</a:t>
            </a:r>
            <a:r>
              <a:rPr lang="en-GB" sz="1200" b="1" dirty="0"/>
              <a:t> </a:t>
            </a:r>
            <a:r>
              <a:rPr lang="en-GB" sz="1200" dirty="0"/>
              <a:t>- Centralised events listing, social media/newsletters, digital noticeboards, staff email footers, inform hotels/MPs/religious leaders, “lead in curating” without adding cost. </a:t>
            </a:r>
          </a:p>
          <a:p>
            <a:pPr marL="171450" indent="-171450">
              <a:buFont typeface="Arial" panose="020B0604020202020204" pitchFamily="34" charset="0"/>
              <a:buChar char="•"/>
            </a:pPr>
            <a:r>
              <a:rPr lang="en-GB" sz="1200" b="1" dirty="0"/>
              <a:t>Partnerships and </a:t>
            </a:r>
            <a:r>
              <a:rPr lang="en-GB" sz="1200" b="1"/>
              <a:t>funding</a:t>
            </a:r>
            <a:r>
              <a:rPr lang="en-GB" sz="1200" b="1" dirty="0"/>
              <a:t> </a:t>
            </a:r>
            <a:r>
              <a:rPr lang="en-GB" sz="1200" dirty="0"/>
              <a:t>- Secure sponsorship (e.g., Christmas lights, Opera Holland Park), engage VIPs/Chelsea FC, link schools with cultural institutions, mix council-led and sponsored programmes, increase S106 cultural contribution and voluntary participant contributions (“social giving”). </a:t>
            </a:r>
          </a:p>
          <a:p>
            <a:pPr marL="171450" indent="-171450">
              <a:buFont typeface="Arial" panose="020B0604020202020204" pitchFamily="34" charset="0"/>
              <a:buChar char="•"/>
            </a:pPr>
            <a:r>
              <a:rPr lang="en-GB" sz="1200" b="1" dirty="0"/>
              <a:t>Council </a:t>
            </a:r>
            <a:r>
              <a:rPr lang="en-GB" sz="1200" b="1"/>
              <a:t>owned space</a:t>
            </a:r>
            <a:r>
              <a:rPr lang="en-GB" sz="1200" b="1" dirty="0"/>
              <a:t> and </a:t>
            </a:r>
            <a:r>
              <a:rPr lang="en-GB" sz="1200" b="1"/>
              <a:t>night-time</a:t>
            </a:r>
            <a:r>
              <a:rPr lang="en-GB" sz="1200" b="1" dirty="0"/>
              <a:t> </a:t>
            </a:r>
            <a:r>
              <a:rPr lang="en-GB" sz="1200" b="1"/>
              <a:t>economy</a:t>
            </a:r>
            <a:r>
              <a:rPr lang="en-GB" sz="1200" b="1" dirty="0"/>
              <a:t> </a:t>
            </a:r>
            <a:r>
              <a:rPr lang="en-GB" sz="1200" dirty="0"/>
              <a:t>- Use estates and institutions to host events, rent the Great Hall, seasonal markets/night markets, bring arts into streets and parks. </a:t>
            </a:r>
          </a:p>
          <a:p>
            <a:pPr marL="171450" indent="-171450">
              <a:buFont typeface="Arial" panose="020B0604020202020204" pitchFamily="34" charset="0"/>
              <a:buChar char="•"/>
            </a:pPr>
            <a:r>
              <a:rPr lang="en-GB" sz="1200" b="1" dirty="0"/>
              <a:t>Governance, </a:t>
            </a:r>
            <a:r>
              <a:rPr lang="en-GB" sz="1200" b="1"/>
              <a:t>transparency</a:t>
            </a:r>
            <a:r>
              <a:rPr lang="en-GB" sz="1200" b="1" dirty="0"/>
              <a:t> and </a:t>
            </a:r>
            <a:r>
              <a:rPr lang="en-GB" sz="1200" b="1"/>
              <a:t>value</a:t>
            </a:r>
            <a:r>
              <a:rPr lang="en-GB" sz="1200" b="1" dirty="0"/>
              <a:t> for </a:t>
            </a:r>
            <a:r>
              <a:rPr lang="en-GB" sz="1200" b="1"/>
              <a:t>money</a:t>
            </a:r>
            <a:r>
              <a:rPr lang="en-GB" sz="1200" b="1" dirty="0"/>
              <a:t> </a:t>
            </a:r>
            <a:r>
              <a:rPr lang="en-GB" sz="1200" dirty="0"/>
              <a:t>- Calls for: Clearer funding transparency and outcomes, scrap poorly attended council-run activities, better contractor/partner control, avoid duplication and publish an accessible events overview.</a:t>
            </a:r>
            <a:br>
              <a:rPr lang="en-GB" sz="1200" dirty="0"/>
            </a:br>
            <a:br>
              <a:rPr lang="en-GB" sz="1200" dirty="0"/>
            </a:br>
            <a:endParaRPr lang="en-GB" sz="1200" dirty="0">
              <a:latin typeface="&amp;quot"/>
            </a:endParaRPr>
          </a:p>
        </p:txBody>
      </p:sp>
    </p:spTree>
    <p:extLst>
      <p:ext uri="{BB962C8B-B14F-4D97-AF65-F5344CB8AC3E}">
        <p14:creationId xmlns:p14="http://schemas.microsoft.com/office/powerpoint/2010/main" val="54518629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DE25-E9AE-422E-2737-60A46A276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89BED-AB05-691F-8D2B-FFC15CC24677}"/>
              </a:ext>
            </a:extLst>
          </p:cNvPr>
          <p:cNvSpPr>
            <a:spLocks noGrp="1"/>
          </p:cNvSpPr>
          <p:nvPr>
            <p:ph type="title"/>
          </p:nvPr>
        </p:nvSpPr>
        <p:spPr>
          <a:xfrm>
            <a:off x="450466" y="305349"/>
            <a:ext cx="7772400" cy="771629"/>
          </a:xfrm>
        </p:spPr>
        <p:txBody>
          <a:bodyPr/>
          <a:lstStyle/>
          <a:p>
            <a:r>
              <a:rPr lang="en-GB" dirty="0">
                <a:solidFill>
                  <a:srgbClr val="223982"/>
                </a:solidFill>
              </a:rPr>
              <a:t>Q3. Priorities for Spending S106 Funding</a:t>
            </a:r>
            <a:br>
              <a:rPr lang="en-GB" dirty="0">
                <a:solidFill>
                  <a:srgbClr val="223982"/>
                </a:solidFill>
              </a:rPr>
            </a:br>
            <a:br>
              <a:rPr lang="en-GB" dirty="0">
                <a:solidFill>
                  <a:srgbClr val="223982"/>
                </a:solidFill>
              </a:rPr>
            </a:br>
            <a:endParaRPr lang="en-GB" dirty="0">
              <a:solidFill>
                <a:srgbClr val="223982"/>
              </a:solidFill>
            </a:endParaRPr>
          </a:p>
        </p:txBody>
      </p:sp>
      <p:sp>
        <p:nvSpPr>
          <p:cNvPr id="5" name="TextBox 4">
            <a:extLst>
              <a:ext uri="{FF2B5EF4-FFF2-40B4-BE49-F238E27FC236}">
                <a16:creationId xmlns:a16="http://schemas.microsoft.com/office/drawing/2014/main" id="{57D4A149-B524-5A70-6B27-40430089A1CC}"/>
              </a:ext>
            </a:extLst>
          </p:cNvPr>
          <p:cNvSpPr txBox="1"/>
          <p:nvPr/>
        </p:nvSpPr>
        <p:spPr>
          <a:xfrm>
            <a:off x="334928" y="691163"/>
            <a:ext cx="8474144" cy="5632311"/>
          </a:xfrm>
          <a:prstGeom prst="rect">
            <a:avLst/>
          </a:prstGeom>
          <a:noFill/>
        </p:spPr>
        <p:txBody>
          <a:bodyPr wrap="square" lIns="91440" tIns="45720" rIns="91440" bIns="45720" anchor="t">
            <a:spAutoFit/>
          </a:bodyPr>
          <a:lstStyle/>
          <a:p>
            <a:r>
              <a:rPr lang="en-GB" sz="1200" b="1" dirty="0">
                <a:solidFill>
                  <a:srgbClr val="223982"/>
                </a:solidFill>
                <a:latin typeface="Arial"/>
                <a:cs typeface="Arial"/>
              </a:rPr>
              <a:t>What cultural activities do you think the Council should prioritise when planning how to spend s106 funding?</a:t>
            </a:r>
          </a:p>
          <a:p>
            <a:endParaRPr lang="en-GB" sz="1200" b="1" dirty="0">
              <a:solidFill>
                <a:srgbClr val="223982"/>
              </a:solidFill>
              <a:latin typeface="Arial"/>
              <a:cs typeface="Arial"/>
            </a:endParaRPr>
          </a:p>
          <a:p>
            <a:r>
              <a:rPr lang="en-GB" sz="1200" dirty="0"/>
              <a:t>Panel members emphasised that S106 funding should prioritise cultural activities that are inclusive, accessible, and sustainable, with a strong focus on education, community engagement, and diversity. Key priorities included investment in libraries, cultural hubs, and grassroots organisations, as well as programmes for children, young people, and older residents. Suggestions also highlighted the importance of outdoor spaces, community gardens, and cultural events that celebrate heritage and diversity. Panel members called for better promotion, partnerships with businesses and institutions, and creative use of council-owned spaces to maximise impact. Transparency on how S106 contributions are allocated and ensuring value for money were seen as essential.</a:t>
            </a:r>
          </a:p>
          <a:p>
            <a:endParaRPr lang="en-GB" sz="1200" dirty="0">
              <a:latin typeface="&amp;quot"/>
            </a:endParaRPr>
          </a:p>
          <a:p>
            <a:r>
              <a:rPr lang="en-GB" sz="1200" b="1" dirty="0"/>
              <a:t>Themes</a:t>
            </a:r>
          </a:p>
          <a:p>
            <a:pPr marL="171450" indent="-171450">
              <a:buFont typeface="Arial" panose="020B0604020202020204" pitchFamily="34" charset="0"/>
              <a:buChar char="•"/>
            </a:pPr>
            <a:r>
              <a:rPr lang="en-GB" sz="1200" b="1" dirty="0"/>
              <a:t>Education and </a:t>
            </a:r>
            <a:r>
              <a:rPr lang="en-GB" sz="1200" b="1"/>
              <a:t>lifelong</a:t>
            </a:r>
            <a:r>
              <a:rPr lang="en-GB" sz="1200" b="1" dirty="0"/>
              <a:t> </a:t>
            </a:r>
            <a:r>
              <a:rPr lang="en-GB" sz="1200" b="1"/>
              <a:t>learning</a:t>
            </a:r>
            <a:r>
              <a:rPr lang="en-GB" sz="1200" b="1" dirty="0"/>
              <a:t> -</a:t>
            </a:r>
            <a:r>
              <a:rPr lang="en-GB" sz="1200" dirty="0"/>
              <a:t> Libraries, creative writing programmes, health and education projects, Stay and Play centres, Sure Start centres, and workshops introducing arts and culture.</a:t>
            </a:r>
          </a:p>
          <a:p>
            <a:pPr marL="171450" indent="-171450">
              <a:buFont typeface="Arial" panose="020B0604020202020204" pitchFamily="34" charset="0"/>
              <a:buChar char="•"/>
            </a:pPr>
            <a:r>
              <a:rPr lang="en-GB" sz="1200" b="1" dirty="0"/>
              <a:t>Cultural </a:t>
            </a:r>
            <a:r>
              <a:rPr lang="en-GB" sz="1200" b="1"/>
              <a:t>hubs</a:t>
            </a:r>
            <a:r>
              <a:rPr lang="en-GB" sz="1200" b="1" dirty="0"/>
              <a:t> and </a:t>
            </a:r>
            <a:r>
              <a:rPr lang="en-GB" sz="1200" b="1"/>
              <a:t>venues</a:t>
            </a:r>
            <a:r>
              <a:rPr lang="en-GB" sz="1200" b="1" dirty="0"/>
              <a:t> -</a:t>
            </a:r>
            <a:r>
              <a:rPr lang="en-GB" sz="1200" dirty="0"/>
              <a:t> Develop cultural hubs or centres, use council spaces such as Town Hall, create certified accessible venues, equivalent of Chelsea Theatre in the north. </a:t>
            </a:r>
          </a:p>
          <a:p>
            <a:pPr marL="171450" indent="-171450">
              <a:buFont typeface="Arial" panose="020B0604020202020204" pitchFamily="34" charset="0"/>
              <a:buChar char="•"/>
            </a:pPr>
            <a:r>
              <a:rPr lang="en-GB" sz="1200" b="1" dirty="0"/>
              <a:t>Grassroots and </a:t>
            </a:r>
            <a:r>
              <a:rPr lang="en-GB" sz="1200" b="1"/>
              <a:t>community-led</a:t>
            </a:r>
            <a:r>
              <a:rPr lang="en-GB" sz="1200" b="1" dirty="0"/>
              <a:t> </a:t>
            </a:r>
            <a:r>
              <a:rPr lang="en-GB" sz="1200" b="1"/>
              <a:t>activities</a:t>
            </a:r>
            <a:r>
              <a:rPr lang="en-GB" sz="1200" b="1" dirty="0"/>
              <a:t> -</a:t>
            </a:r>
            <a:r>
              <a:rPr lang="en-GB" sz="1200" dirty="0"/>
              <a:t> Support grassroots organisations like The Muse, facilitate community-led events, cultural befriending programmes for those facing loneliness, co-production with residents.</a:t>
            </a:r>
          </a:p>
          <a:p>
            <a:pPr marL="171450" indent="-171450">
              <a:buFont typeface="Arial" panose="020B0604020202020204" pitchFamily="34" charset="0"/>
              <a:buChar char="•"/>
            </a:pPr>
            <a:r>
              <a:rPr lang="en-GB" sz="1200" b="1" dirty="0"/>
              <a:t>Children, </a:t>
            </a:r>
            <a:r>
              <a:rPr lang="en-GB" sz="1200" b="1"/>
              <a:t>young</a:t>
            </a:r>
            <a:r>
              <a:rPr lang="en-GB" sz="1200" b="1" dirty="0"/>
              <a:t> </a:t>
            </a:r>
            <a:r>
              <a:rPr lang="en-GB" sz="1200" b="1"/>
              <a:t>people</a:t>
            </a:r>
            <a:r>
              <a:rPr lang="en-GB" sz="1200" b="1" dirty="0"/>
              <a:t>, and </a:t>
            </a:r>
            <a:r>
              <a:rPr lang="en-GB" sz="1200" b="1"/>
              <a:t>families</a:t>
            </a:r>
            <a:r>
              <a:rPr lang="en-GB" sz="1200" b="1" dirty="0"/>
              <a:t> - </a:t>
            </a:r>
            <a:r>
              <a:rPr lang="en-GB" sz="1200" dirty="0"/>
              <a:t>Trips to museums, cultural activities in youth clubs and schools, music sessions and instruments, pantomimes, family events at low cost. </a:t>
            </a:r>
          </a:p>
          <a:p>
            <a:pPr marL="171450" indent="-171450">
              <a:buFont typeface="Arial" panose="020B0604020202020204" pitchFamily="34" charset="0"/>
              <a:buChar char="•"/>
            </a:pPr>
            <a:r>
              <a:rPr lang="en-GB" sz="1200" b="1" dirty="0"/>
              <a:t>Older </a:t>
            </a:r>
            <a:r>
              <a:rPr lang="en-GB" sz="1200" b="1"/>
              <a:t>residents</a:t>
            </a:r>
            <a:r>
              <a:rPr lang="en-GB" sz="1200" b="1" dirty="0"/>
              <a:t> and </a:t>
            </a:r>
            <a:r>
              <a:rPr lang="en-GB" sz="1200" b="1"/>
              <a:t>wellbeing</a:t>
            </a:r>
            <a:r>
              <a:rPr lang="en-GB" sz="1200" b="1" dirty="0"/>
              <a:t> - </a:t>
            </a:r>
            <a:r>
              <a:rPr lang="en-GB" sz="1200" dirty="0"/>
              <a:t>Dance, exercise, theatre trips, and partnerships with organisations like Open Age, activities that promote social interaction and physical health. </a:t>
            </a:r>
          </a:p>
          <a:p>
            <a:pPr marL="171450" indent="-171450">
              <a:buFont typeface="Arial" panose="020B0604020202020204" pitchFamily="34" charset="0"/>
              <a:buChar char="•"/>
            </a:pPr>
            <a:r>
              <a:rPr lang="en-GB" sz="1200" b="1" dirty="0"/>
              <a:t>Outdoor and </a:t>
            </a:r>
            <a:r>
              <a:rPr lang="en-GB" sz="1200" b="1"/>
              <a:t>public</a:t>
            </a:r>
            <a:r>
              <a:rPr lang="en-GB" sz="1200" b="1" dirty="0"/>
              <a:t> </a:t>
            </a:r>
            <a:r>
              <a:rPr lang="en-GB" sz="1200" b="1"/>
              <a:t>spaces</a:t>
            </a:r>
            <a:r>
              <a:rPr lang="en-GB" sz="1200" b="1" dirty="0"/>
              <a:t> - </a:t>
            </a:r>
            <a:r>
              <a:rPr lang="en-GB" sz="1200" dirty="0"/>
              <a:t>Use gardens and parks for cultural events, Canalside improvements, light trails in Holland Park, street parties and festivals. </a:t>
            </a:r>
          </a:p>
          <a:p>
            <a:pPr marL="171450" indent="-171450">
              <a:buFont typeface="Arial" panose="020B0604020202020204" pitchFamily="34" charset="0"/>
              <a:buChar char="•"/>
            </a:pPr>
            <a:r>
              <a:rPr lang="en-GB" sz="1200" b="1" dirty="0"/>
              <a:t>Diversity and </a:t>
            </a:r>
            <a:r>
              <a:rPr lang="en-GB" sz="1200" b="1"/>
              <a:t>heritage</a:t>
            </a:r>
            <a:r>
              <a:rPr lang="en-GB" sz="1200" b="1" dirty="0"/>
              <a:t> - </a:t>
            </a:r>
            <a:r>
              <a:rPr lang="en-GB" sz="1200" dirty="0"/>
              <a:t>Events celebrating cultural diversity (traditional dances, artwork from different countries), historical education, festivals showcasing multiple cultures.</a:t>
            </a:r>
          </a:p>
          <a:p>
            <a:pPr marL="171450" indent="-171450">
              <a:buFont typeface="Arial" panose="020B0604020202020204" pitchFamily="34" charset="0"/>
              <a:buChar char="•"/>
            </a:pPr>
            <a:r>
              <a:rPr lang="en-GB" sz="1200" b="1" dirty="0"/>
              <a:t>Transparency </a:t>
            </a:r>
            <a:r>
              <a:rPr lang="en-GB" sz="1200" b="1"/>
              <a:t>and value</a:t>
            </a:r>
            <a:r>
              <a:rPr lang="en-GB" sz="1200" b="1" dirty="0"/>
              <a:t> for </a:t>
            </a:r>
            <a:r>
              <a:rPr lang="en-GB" sz="1200" b="1"/>
              <a:t>money</a:t>
            </a:r>
            <a:r>
              <a:rPr lang="en-GB" sz="1200" b="1" dirty="0"/>
              <a:t> - </a:t>
            </a:r>
            <a:r>
              <a:rPr lang="en-GB" sz="1200" dirty="0"/>
              <a:t>Clear communication on S106 contributions and outcomes, avoid spending on cleaning and policing carnival, focus on impactful, well-attended activities.</a:t>
            </a:r>
          </a:p>
          <a:p>
            <a:pPr lvl="0"/>
            <a:br>
              <a:rPr lang="en-GB" sz="1200" dirty="0"/>
            </a:br>
            <a:br>
              <a:rPr lang="en-GB" sz="1200" dirty="0"/>
            </a:br>
            <a:endParaRPr lang="en-GB" sz="1200" dirty="0">
              <a:latin typeface="&amp;quot"/>
            </a:endParaRPr>
          </a:p>
        </p:txBody>
      </p:sp>
    </p:spTree>
    <p:extLst>
      <p:ext uri="{BB962C8B-B14F-4D97-AF65-F5344CB8AC3E}">
        <p14:creationId xmlns:p14="http://schemas.microsoft.com/office/powerpoint/2010/main" val="105865923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D727-C6DB-10E5-3ED1-E1AB23DBC534}"/>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332722B-5794-9505-E26E-F1AA78B5A34A}"/>
              </a:ext>
              <a:ext uri="{C183D7F6-B498-43B3-948B-1728B52AA6E4}">
                <adec:decorative xmlns:adec="http://schemas.microsoft.com/office/drawing/2017/decorative" val="1"/>
              </a:ext>
            </a:extLst>
          </p:cNvPr>
          <p:cNvSpPr/>
          <p:nvPr/>
        </p:nvSpPr>
        <p:spPr bwMode="auto">
          <a:xfrm>
            <a:off x="290945" y="5548189"/>
            <a:ext cx="8728364" cy="11955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0559E8AB-D35E-E34D-2545-5F7F0AC6F308}"/>
              </a:ext>
            </a:extLst>
          </p:cNvPr>
          <p:cNvSpPr>
            <a:spLocks noGrp="1"/>
          </p:cNvSpPr>
          <p:nvPr>
            <p:ph type="title"/>
          </p:nvPr>
        </p:nvSpPr>
        <p:spPr>
          <a:xfrm>
            <a:off x="546970" y="235309"/>
            <a:ext cx="8216314" cy="720000"/>
          </a:xfrm>
        </p:spPr>
        <p:txBody>
          <a:bodyPr wrap="square" anchor="t">
            <a:normAutofit/>
          </a:bodyPr>
          <a:lstStyle/>
          <a:p>
            <a:pPr>
              <a:lnSpc>
                <a:spcPct val="90000"/>
              </a:lnSpc>
            </a:pPr>
            <a:r>
              <a:rPr lang="en-GB" dirty="0">
                <a:solidFill>
                  <a:srgbClr val="223982"/>
                </a:solidFill>
                <a:latin typeface="Arial"/>
                <a:cs typeface="Arial"/>
              </a:rPr>
              <a:t>Demographic profile of attendees</a:t>
            </a:r>
          </a:p>
        </p:txBody>
      </p:sp>
      <p:pic>
        <p:nvPicPr>
          <p:cNvPr id="3" name="Picture 2" descr="Horizontal bar chart comparing the sex of workshop attendees with census data. Fifty‑seven per cent of attendees are female compared with fifty‑three per cent in the census, while thirty‑four per cent are male compared with forty‑seven per cent in the census. Nine per cent of attendees prefer not to say.">
            <a:extLst>
              <a:ext uri="{FF2B5EF4-FFF2-40B4-BE49-F238E27FC236}">
                <a16:creationId xmlns:a16="http://schemas.microsoft.com/office/drawing/2014/main" id="{CEADC9BB-DD05-E751-CBB6-61D44978E6DC}"/>
              </a:ext>
            </a:extLst>
          </p:cNvPr>
          <p:cNvPicPr>
            <a:picLocks noChangeAspect="1"/>
          </p:cNvPicPr>
          <p:nvPr/>
        </p:nvPicPr>
        <p:blipFill>
          <a:blip r:embed="rId2"/>
          <a:stretch>
            <a:fillRect/>
          </a:stretch>
        </p:blipFill>
        <p:spPr>
          <a:xfrm>
            <a:off x="670788" y="777857"/>
            <a:ext cx="3762415" cy="2466787"/>
          </a:xfrm>
          <a:prstGeom prst="rect">
            <a:avLst/>
          </a:prstGeom>
        </p:spPr>
      </p:pic>
      <p:pic>
        <p:nvPicPr>
          <p:cNvPr id="4" name="Picture 3" descr="Horizontal bar chart comparing the age range of workshop attendees with census data. Attendees are more likely to be aged sixty and over, at forty‑five per cent compared with twenty‑four per cent in the census, and less likely to be under thirty‑five. Thirty‑seven per cent of attendees are aged thirty‑five to fifty‑nine, broadly similar to the census.">
            <a:extLst>
              <a:ext uri="{FF2B5EF4-FFF2-40B4-BE49-F238E27FC236}">
                <a16:creationId xmlns:a16="http://schemas.microsoft.com/office/drawing/2014/main" id="{0CA08AC3-BA4E-55B0-5F2F-BFB8DB521C72}"/>
              </a:ext>
            </a:extLst>
          </p:cNvPr>
          <p:cNvPicPr>
            <a:picLocks noChangeAspect="1"/>
          </p:cNvPicPr>
          <p:nvPr/>
        </p:nvPicPr>
        <p:blipFill>
          <a:blip r:embed="rId3"/>
          <a:stretch>
            <a:fillRect/>
          </a:stretch>
        </p:blipFill>
        <p:spPr>
          <a:xfrm>
            <a:off x="4916371" y="777857"/>
            <a:ext cx="3431215" cy="2786562"/>
          </a:xfrm>
          <a:prstGeom prst="rect">
            <a:avLst/>
          </a:prstGeom>
        </p:spPr>
      </p:pic>
      <p:pic>
        <p:nvPicPr>
          <p:cNvPr id="5" name="Picture 4" descr="Horizontal bar chart comparing whether workshop attendees’ day‑to‑day activities are limited by a health issue or disability with census data. Sixty‑four per cent of attendees say their activities are not limited compared with eighty‑seven per cent in the census, while twenty‑three per cent say they are limited compared with thirteen per cent in the census. Thirteen per cent of attendees prefer not to say.">
            <a:extLst>
              <a:ext uri="{FF2B5EF4-FFF2-40B4-BE49-F238E27FC236}">
                <a16:creationId xmlns:a16="http://schemas.microsoft.com/office/drawing/2014/main" id="{C2B1122E-21C5-6E03-66DC-661FD79DA466}"/>
              </a:ext>
            </a:extLst>
          </p:cNvPr>
          <p:cNvPicPr>
            <a:picLocks noChangeAspect="1"/>
          </p:cNvPicPr>
          <p:nvPr/>
        </p:nvPicPr>
        <p:blipFill>
          <a:blip r:embed="rId4"/>
          <a:stretch>
            <a:fillRect/>
          </a:stretch>
        </p:blipFill>
        <p:spPr>
          <a:xfrm>
            <a:off x="601344" y="3609300"/>
            <a:ext cx="3831859" cy="2517914"/>
          </a:xfrm>
          <a:prstGeom prst="rect">
            <a:avLst/>
          </a:prstGeom>
        </p:spPr>
      </p:pic>
      <p:pic>
        <p:nvPicPr>
          <p:cNvPr id="7" name="Picture 6" descr="Horizontal bar chart comparing the ethnicity of workshop attendees with census data. Fifty‑nine per cent of attendees identify as White compared with sixty‑four per cent in the census, while twenty‑eight per cent are from ethnically diverse backgrounds compared with thirty‑six per cent in the census. Thirteen per cent of attendees prefer not to say.">
            <a:extLst>
              <a:ext uri="{FF2B5EF4-FFF2-40B4-BE49-F238E27FC236}">
                <a16:creationId xmlns:a16="http://schemas.microsoft.com/office/drawing/2014/main" id="{5E888775-0C76-B434-5CDB-61CB3ED875B4}"/>
              </a:ext>
            </a:extLst>
          </p:cNvPr>
          <p:cNvPicPr>
            <a:picLocks noChangeAspect="1"/>
          </p:cNvPicPr>
          <p:nvPr/>
        </p:nvPicPr>
        <p:blipFill>
          <a:blip r:embed="rId5"/>
          <a:stretch>
            <a:fillRect/>
          </a:stretch>
        </p:blipFill>
        <p:spPr>
          <a:xfrm>
            <a:off x="4794994" y="3787397"/>
            <a:ext cx="3654209" cy="2399451"/>
          </a:xfrm>
          <a:prstGeom prst="rect">
            <a:avLst/>
          </a:prstGeom>
        </p:spPr>
      </p:pic>
      <p:sp>
        <p:nvSpPr>
          <p:cNvPr id="9" name="TextBox 8">
            <a:extLst>
              <a:ext uri="{FF2B5EF4-FFF2-40B4-BE49-F238E27FC236}">
                <a16:creationId xmlns:a16="http://schemas.microsoft.com/office/drawing/2014/main" id="{D3AB62F2-337A-D8E1-CBC2-FB62B577FA01}"/>
              </a:ext>
            </a:extLst>
          </p:cNvPr>
          <p:cNvSpPr txBox="1"/>
          <p:nvPr/>
        </p:nvSpPr>
        <p:spPr>
          <a:xfrm>
            <a:off x="3605777"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97 (all responses)</a:t>
            </a:r>
          </a:p>
        </p:txBody>
      </p:sp>
    </p:spTree>
    <p:extLst>
      <p:ext uri="{BB962C8B-B14F-4D97-AF65-F5344CB8AC3E}">
        <p14:creationId xmlns:p14="http://schemas.microsoft.com/office/powerpoint/2010/main" val="414813005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19D98-AD55-AC5C-F796-85C14E482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2A71A-22B7-0BF3-1A81-8EA423A011CA}"/>
              </a:ext>
            </a:extLst>
          </p:cNvPr>
          <p:cNvSpPr>
            <a:spLocks noGrp="1"/>
          </p:cNvSpPr>
          <p:nvPr>
            <p:ph type="title"/>
          </p:nvPr>
        </p:nvSpPr>
        <p:spPr>
          <a:xfrm>
            <a:off x="386103" y="285286"/>
            <a:ext cx="5411389" cy="720000"/>
          </a:xfrm>
        </p:spPr>
        <p:txBody>
          <a:bodyPr wrap="square" anchor="t">
            <a:normAutofit/>
          </a:bodyPr>
          <a:lstStyle/>
          <a:p>
            <a:pPr>
              <a:lnSpc>
                <a:spcPct val="90000"/>
              </a:lnSpc>
            </a:pPr>
            <a:r>
              <a:rPr lang="en-GB" dirty="0">
                <a:solidFill>
                  <a:srgbClr val="223982"/>
                </a:solidFill>
                <a:latin typeface="Arial"/>
                <a:cs typeface="Arial"/>
              </a:rPr>
              <a:t>Demographic profile of attendees</a:t>
            </a:r>
          </a:p>
        </p:txBody>
      </p:sp>
      <p:sp>
        <p:nvSpPr>
          <p:cNvPr id="7" name="Rectangle 6">
            <a:extLst>
              <a:ext uri="{FF2B5EF4-FFF2-40B4-BE49-F238E27FC236}">
                <a16:creationId xmlns:a16="http://schemas.microsoft.com/office/drawing/2014/main" id="{9604D009-5590-E624-B630-9B7B0E075A40}"/>
              </a:ext>
              <a:ext uri="{C183D7F6-B498-43B3-948B-1728B52AA6E4}">
                <adec:decorative xmlns:adec="http://schemas.microsoft.com/office/drawing/2017/decorative" val="1"/>
              </a:ext>
            </a:extLst>
          </p:cNvPr>
          <p:cNvSpPr/>
          <p:nvPr/>
        </p:nvSpPr>
        <p:spPr bwMode="auto">
          <a:xfrm>
            <a:off x="7855974" y="5860026"/>
            <a:ext cx="1150374" cy="822283"/>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pic>
        <p:nvPicPr>
          <p:cNvPr id="3" name="Picture 2" descr="Horizontal bar chart showing the housing tenure of workshop attendees. Thirty‑three per cent own their own home, twenty‑three per cent rent from a housing association, and fifteen per cent rent from the council, while smaller proportions rent privately, are council leaseholders, live with friends or relatives, or select other. Thirteen per cent of attendees prefer not to say.">
            <a:extLst>
              <a:ext uri="{FF2B5EF4-FFF2-40B4-BE49-F238E27FC236}">
                <a16:creationId xmlns:a16="http://schemas.microsoft.com/office/drawing/2014/main" id="{C8804952-2DF5-DF31-5E12-6FDB9CFD9444}"/>
              </a:ext>
            </a:extLst>
          </p:cNvPr>
          <p:cNvPicPr>
            <a:picLocks noChangeAspect="1"/>
          </p:cNvPicPr>
          <p:nvPr/>
        </p:nvPicPr>
        <p:blipFill>
          <a:blip r:embed="rId2"/>
          <a:stretch>
            <a:fillRect/>
          </a:stretch>
        </p:blipFill>
        <p:spPr>
          <a:xfrm>
            <a:off x="5687" y="2268399"/>
            <a:ext cx="4263733" cy="2500306"/>
          </a:xfrm>
          <a:prstGeom prst="rect">
            <a:avLst/>
          </a:prstGeom>
        </p:spPr>
      </p:pic>
      <p:pic>
        <p:nvPicPr>
          <p:cNvPr id="6" name="Picture 5" descr="Horizontal bar chart comparing the wards where workshop attendees live with census data. Attendees are spread across all wards, with most wards broadly close to the census proportion of around six per cent. Higher representation among attendees is seen in Earl’s Court at ten per cent, Holland at nine per cent, and Chelsea Riverside at eight per cent. Lower representation is seen in Abingdon and Pembroke at two per cent, and Redcliffe at one per cent. Four per cent of attendees live in Stanley. Nine per cent of attendees prefer not to say where they live.">
            <a:extLst>
              <a:ext uri="{FF2B5EF4-FFF2-40B4-BE49-F238E27FC236}">
                <a16:creationId xmlns:a16="http://schemas.microsoft.com/office/drawing/2014/main" id="{8699C0E4-7AF7-6136-4BFD-721BF4F8C6EC}"/>
              </a:ext>
            </a:extLst>
          </p:cNvPr>
          <p:cNvPicPr>
            <a:picLocks noChangeAspect="1"/>
          </p:cNvPicPr>
          <p:nvPr/>
        </p:nvPicPr>
        <p:blipFill>
          <a:blip r:embed="rId3"/>
          <a:stretch>
            <a:fillRect/>
          </a:stretch>
        </p:blipFill>
        <p:spPr>
          <a:xfrm>
            <a:off x="3597815" y="836106"/>
            <a:ext cx="5550790" cy="5515531"/>
          </a:xfrm>
          <a:prstGeom prst="rect">
            <a:avLst/>
          </a:prstGeom>
        </p:spPr>
      </p:pic>
      <p:sp>
        <p:nvSpPr>
          <p:cNvPr id="5" name="TextBox 4">
            <a:extLst>
              <a:ext uri="{FF2B5EF4-FFF2-40B4-BE49-F238E27FC236}">
                <a16:creationId xmlns:a16="http://schemas.microsoft.com/office/drawing/2014/main" id="{110B2313-A0B5-C738-78F7-32C3D1A8AD10}"/>
              </a:ext>
            </a:extLst>
          </p:cNvPr>
          <p:cNvSpPr txBox="1"/>
          <p:nvPr/>
        </p:nvSpPr>
        <p:spPr>
          <a:xfrm>
            <a:off x="3605777" y="6453416"/>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97 (all responses)</a:t>
            </a:r>
          </a:p>
        </p:txBody>
      </p:sp>
    </p:spTree>
    <p:extLst>
      <p:ext uri="{BB962C8B-B14F-4D97-AF65-F5344CB8AC3E}">
        <p14:creationId xmlns:p14="http://schemas.microsoft.com/office/powerpoint/2010/main" val="233696213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75301-B93C-5DF9-CFBB-0F3B62375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8B342-8069-61F6-37AB-DC838F0D8CF2}"/>
              </a:ext>
            </a:extLst>
          </p:cNvPr>
          <p:cNvSpPr>
            <a:spLocks noGrp="1"/>
          </p:cNvSpPr>
          <p:nvPr>
            <p:ph type="ctrTitle"/>
          </p:nvPr>
        </p:nvSpPr>
        <p:spPr>
          <a:xfrm>
            <a:off x="631768" y="1189166"/>
            <a:ext cx="7880464" cy="2903913"/>
          </a:xfrm>
        </p:spPr>
        <p:txBody>
          <a:bodyPr/>
          <a:lstStyle/>
          <a:p>
            <a:r>
              <a:rPr lang="en-GB" sz="3200" dirty="0">
                <a:latin typeface="Arial"/>
                <a:cs typeface="Arial"/>
              </a:rPr>
              <a:t>Workshop with Kensington and Chelsea’s Youth Council</a:t>
            </a:r>
            <a:br>
              <a:rPr lang="en-GB" sz="3200" dirty="0">
                <a:latin typeface="Arial"/>
                <a:cs typeface="Arial"/>
              </a:rPr>
            </a:br>
            <a:br>
              <a:rPr lang="en-GB" sz="3200" dirty="0">
                <a:latin typeface="Arial"/>
                <a:cs typeface="Arial"/>
              </a:rPr>
            </a:br>
            <a:r>
              <a:rPr lang="en-GB" sz="3200" dirty="0">
                <a:latin typeface="Arial"/>
                <a:cs typeface="Arial"/>
              </a:rPr>
              <a:t>24 November 2025</a:t>
            </a:r>
          </a:p>
        </p:txBody>
      </p:sp>
    </p:spTree>
    <p:extLst>
      <p:ext uri="{BB962C8B-B14F-4D97-AF65-F5344CB8AC3E}">
        <p14:creationId xmlns:p14="http://schemas.microsoft.com/office/powerpoint/2010/main" val="217122162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2538-2562-0638-6D07-9EDB7D9BD74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446E22-0BB9-7C94-4695-3E66F528A920}"/>
              </a:ext>
            </a:extLst>
          </p:cNvPr>
          <p:cNvSpPr txBox="1">
            <a:spLocks noGrp="1"/>
          </p:cNvSpPr>
          <p:nvPr>
            <p:ph type="title" idx="4294967295"/>
          </p:nvPr>
        </p:nvSpPr>
        <p:spPr bwMode="auto">
          <a:xfrm>
            <a:off x="319501" y="304999"/>
            <a:ext cx="8201806" cy="7716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Session Overview</a:t>
            </a:r>
          </a:p>
        </p:txBody>
      </p:sp>
      <p:sp>
        <p:nvSpPr>
          <p:cNvPr id="13" name="Content Placeholder 12">
            <a:extLst>
              <a:ext uri="{FF2B5EF4-FFF2-40B4-BE49-F238E27FC236}">
                <a16:creationId xmlns:a16="http://schemas.microsoft.com/office/drawing/2014/main" id="{F1ECAE45-5ACF-F524-E431-C3DCC39E1CBE}"/>
              </a:ext>
            </a:extLst>
          </p:cNvPr>
          <p:cNvSpPr>
            <a:spLocks noGrp="1"/>
          </p:cNvSpPr>
          <p:nvPr>
            <p:ph idx="1"/>
          </p:nvPr>
        </p:nvSpPr>
        <p:spPr>
          <a:xfrm>
            <a:off x="319500" y="776748"/>
            <a:ext cx="8504999" cy="5138219"/>
          </a:xfrm>
        </p:spPr>
        <p:txBody>
          <a:bodyPr numCol="2" spcCol="360000">
            <a:noAutofit/>
          </a:bodyPr>
          <a:lstStyle/>
          <a:p>
            <a:r>
              <a:rPr lang="en-GB" sz="1200" b="0" dirty="0"/>
              <a:t>In November 2025, the Youth Council took part in a dedicated session to share young people’s views on cultural activities in the borough. A total of 15 members were briefed on the current financial pressures facing cultural services, the role of section 106 (s106) funding, and the development of a new three-year Culture Plan. </a:t>
            </a:r>
          </a:p>
          <a:p>
            <a:endParaRPr lang="en-GB" sz="1200" b="0" dirty="0"/>
          </a:p>
          <a:p>
            <a:r>
              <a:rPr lang="en-GB" sz="1200" b="0" dirty="0"/>
              <a:t>The discussion focused on the benefits of culture for young people, priorities in a constrained financial environment, and how the Council can better champion cultural activity.</a:t>
            </a:r>
          </a:p>
          <a:p>
            <a:endParaRPr lang="en-GB" sz="1200" b="0" dirty="0"/>
          </a:p>
          <a:p>
            <a:r>
              <a:rPr lang="en-GB" sz="1200" b="0" dirty="0"/>
              <a:t>In this report you will see summaries of the feedback from the Youth Council for the three question areas covered during the session, the benefits of cultural activities, priorties in the context of limited funding and championing cultural activities. </a:t>
            </a:r>
          </a:p>
          <a:p>
            <a:endParaRPr lang="en-GB" sz="1200" b="0" dirty="0"/>
          </a:p>
          <a:p>
            <a:r>
              <a:rPr lang="en-GB" sz="1200" b="0" dirty="0"/>
              <a:t>A full write up from the session can be found in the appendix document for this report. </a:t>
            </a:r>
          </a:p>
          <a:p>
            <a:endParaRPr lang="en-GB" sz="1200" dirty="0"/>
          </a:p>
          <a:p>
            <a:endParaRPr lang="en-GB" sz="1200" dirty="0"/>
          </a:p>
          <a:p>
            <a:r>
              <a:rPr lang="en-GB" sz="1200" dirty="0"/>
              <a:t>Q1. What are the benefits to young people from all the culture in the borough?</a:t>
            </a:r>
          </a:p>
          <a:p>
            <a:endParaRPr lang="en-GB" sz="1200" dirty="0"/>
          </a:p>
          <a:p>
            <a:pPr>
              <a:spcAft>
                <a:spcPts val="600"/>
              </a:spcAft>
            </a:pPr>
            <a:r>
              <a:rPr lang="en-GB" sz="1200" dirty="0"/>
              <a:t>Community connection and belonging</a:t>
            </a:r>
          </a:p>
          <a:p>
            <a:pPr marL="171450" indent="-171450">
              <a:spcAft>
                <a:spcPts val="600"/>
              </a:spcAft>
              <a:buFont typeface="Arial" panose="020B0604020202020204" pitchFamily="34" charset="0"/>
              <a:buChar char="•"/>
            </a:pPr>
            <a:r>
              <a:rPr lang="en-GB" sz="1200" b="0" dirty="0"/>
              <a:t>Culture was seen as a powerful way to bring people together, strengthen community bonds and reduce loneliness. Young people highlighted its role in building shared experiences across communities.</a:t>
            </a:r>
          </a:p>
          <a:p>
            <a:pPr>
              <a:spcAft>
                <a:spcPts val="600"/>
              </a:spcAft>
            </a:pPr>
            <a:r>
              <a:rPr lang="en-GB" sz="1200" dirty="0"/>
              <a:t>Wellbeing, enjoyment and escapism</a:t>
            </a:r>
          </a:p>
          <a:p>
            <a:pPr marL="171450" indent="-171450">
              <a:spcAft>
                <a:spcPts val="600"/>
              </a:spcAft>
              <a:buFont typeface="Arial" panose="020B0604020202020204" pitchFamily="34" charset="0"/>
              <a:buChar char="•"/>
            </a:pPr>
            <a:r>
              <a:rPr lang="en-GB" sz="1200" b="0" dirty="0"/>
              <a:t>Cultural activities were valued as opportunities to have fun, relax and escape everyday pressures, supporting mental wellbeing.</a:t>
            </a:r>
          </a:p>
          <a:p>
            <a:pPr>
              <a:spcAft>
                <a:spcPts val="600"/>
              </a:spcAft>
            </a:pPr>
            <a:r>
              <a:rPr lang="en-GB" sz="1200" dirty="0"/>
              <a:t>Celebration of identity and heritage</a:t>
            </a:r>
          </a:p>
          <a:p>
            <a:pPr marL="171450" indent="-171450">
              <a:spcAft>
                <a:spcPts val="600"/>
              </a:spcAft>
              <a:buFont typeface="Arial" panose="020B0604020202020204" pitchFamily="34" charset="0"/>
              <a:buChar char="•"/>
            </a:pPr>
            <a:r>
              <a:rPr lang="en-GB" sz="1200" b="0" dirty="0"/>
              <a:t>Events celebrating Caribbean culture and Carnival were highlighted as positive examples, with a desire to expand opportunities to celebrate a wider range of cultures and heritages. </a:t>
            </a:r>
          </a:p>
          <a:p>
            <a:pPr marL="171450" indent="-171450">
              <a:spcAft>
                <a:spcPts val="600"/>
              </a:spcAft>
              <a:buFont typeface="Arial" panose="020B0604020202020204" pitchFamily="34" charset="0"/>
              <a:buChar char="•"/>
            </a:pPr>
            <a:r>
              <a:rPr lang="en-GB" sz="1200" b="0" dirty="0"/>
              <a:t>Dedicated heritage months were seen as valuable but under promoted.</a:t>
            </a:r>
          </a:p>
          <a:p>
            <a:pPr>
              <a:spcAft>
                <a:spcPts val="600"/>
              </a:spcAft>
            </a:pPr>
            <a:r>
              <a:rPr lang="en-GB" sz="1200" dirty="0"/>
              <a:t>Skills development and creative expression</a:t>
            </a:r>
          </a:p>
          <a:p>
            <a:pPr marL="171450" indent="-171450">
              <a:spcAft>
                <a:spcPts val="600"/>
              </a:spcAft>
              <a:buFont typeface="Arial" panose="020B0604020202020204" pitchFamily="34" charset="0"/>
              <a:buChar char="•"/>
            </a:pPr>
            <a:r>
              <a:rPr lang="en-GB" sz="1200" b="0" dirty="0"/>
              <a:t>Cultural workshops and arts activities were viewed as opportunities to develop skills, explore creative passions and engage with culture in practical ways.</a:t>
            </a:r>
          </a:p>
          <a:p>
            <a:pPr>
              <a:spcAft>
                <a:spcPts val="600"/>
              </a:spcAft>
            </a:pPr>
            <a:r>
              <a:rPr lang="en-GB" sz="1200" dirty="0"/>
              <a:t>Discovery and inspiration</a:t>
            </a:r>
          </a:p>
          <a:p>
            <a:pPr marL="171450" indent="-171450">
              <a:spcAft>
                <a:spcPts val="600"/>
              </a:spcAft>
              <a:buFont typeface="Arial" panose="020B0604020202020204" pitchFamily="34" charset="0"/>
              <a:buChar char="•"/>
            </a:pPr>
            <a:r>
              <a:rPr lang="en-GB" sz="1200" b="0" dirty="0"/>
              <a:t>Culture was seen as a way to discover new music, art and creative influences. </a:t>
            </a:r>
          </a:p>
          <a:p>
            <a:pPr marL="171450" indent="-171450">
              <a:spcAft>
                <a:spcPts val="600"/>
              </a:spcAft>
              <a:buFont typeface="Arial" panose="020B0604020202020204" pitchFamily="34" charset="0"/>
              <a:buChar char="•"/>
            </a:pPr>
            <a:r>
              <a:rPr lang="en-GB" sz="1200" b="0" dirty="0"/>
              <a:t>Young people expressed interest in partnerships with large cultural organisations to support high quality, community focused events.</a:t>
            </a:r>
          </a:p>
        </p:txBody>
      </p:sp>
    </p:spTree>
    <p:extLst>
      <p:ext uri="{BB962C8B-B14F-4D97-AF65-F5344CB8AC3E}">
        <p14:creationId xmlns:p14="http://schemas.microsoft.com/office/powerpoint/2010/main" val="30004687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93B1-7973-92C6-EA62-56821EE44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9C986-CB6A-5A3F-BF2E-44B94CA01D2F}"/>
              </a:ext>
            </a:extLst>
          </p:cNvPr>
          <p:cNvSpPr>
            <a:spLocks noGrp="1"/>
          </p:cNvSpPr>
          <p:nvPr>
            <p:ph type="title"/>
          </p:nvPr>
        </p:nvSpPr>
        <p:spPr>
          <a:xfrm>
            <a:off x="229684" y="301284"/>
            <a:ext cx="8761916" cy="496738"/>
          </a:xfrm>
        </p:spPr>
        <p:txBody>
          <a:bodyPr/>
          <a:lstStyle/>
          <a:p>
            <a:pPr marL="0" indent="0">
              <a:buNone/>
            </a:pPr>
            <a:r>
              <a:rPr lang="en-US" sz="2200" b="1" dirty="0">
                <a:latin typeface="Arial"/>
                <a:cs typeface="Arial"/>
              </a:rPr>
              <a:t>Summary of survey findings</a:t>
            </a:r>
          </a:p>
        </p:txBody>
      </p:sp>
      <p:sp>
        <p:nvSpPr>
          <p:cNvPr id="5" name="TextBox 4">
            <a:extLst>
              <a:ext uri="{FF2B5EF4-FFF2-40B4-BE49-F238E27FC236}">
                <a16:creationId xmlns:a16="http://schemas.microsoft.com/office/drawing/2014/main" id="{20C133F2-69F6-A8FD-4906-F2F1DF35DB15}"/>
              </a:ext>
            </a:extLst>
          </p:cNvPr>
          <p:cNvSpPr txBox="1"/>
          <p:nvPr/>
        </p:nvSpPr>
        <p:spPr>
          <a:xfrm>
            <a:off x="229684" y="798022"/>
            <a:ext cx="8581807" cy="5078313"/>
          </a:xfrm>
          <a:prstGeom prst="rect">
            <a:avLst/>
          </a:prstGeom>
          <a:noFill/>
        </p:spPr>
        <p:txBody>
          <a:bodyPr wrap="square" lIns="91440" tIns="45720" rIns="91440" bIns="45720" rtlCol="0" anchor="t">
            <a:spAutoFit/>
          </a:bodyPr>
          <a:lstStyle/>
          <a:p>
            <a:r>
              <a:rPr lang="en-GB" sz="1200" b="1" kern="0" noProof="0" dirty="0">
                <a:solidFill>
                  <a:srgbClr val="002395"/>
                </a:solidFill>
                <a:latin typeface="Arial"/>
                <a:ea typeface="+mj-ea"/>
                <a:cs typeface="Arial"/>
              </a:rPr>
              <a:t>Current provision of cultural activities </a:t>
            </a:r>
            <a:r>
              <a:rPr lang="en-GB" sz="1200" noProof="0" dirty="0">
                <a:latin typeface="Arial"/>
                <a:cs typeface="Arial"/>
              </a:rPr>
              <a:t>– Respondents most commonly participate in restaurants and cafés (75 per cent), museums (74 per cent), and cinema/film and art and design (both 62 per cent). The activities residents would most like to see more of are theatre (51 per cent), followed by art and design and cinema/film (both 46 per cent), and community events and music (both 44 per cent). Kensington Central Library and Portobello Road Market are the most valued cultural services, each valued by 80 per cent of respondents.</a:t>
            </a:r>
          </a:p>
          <a:p>
            <a:endParaRPr lang="en-GB" sz="1200" noProof="0" dirty="0">
              <a:latin typeface="Arial"/>
              <a:cs typeface="Arial"/>
            </a:endParaRPr>
          </a:p>
          <a:p>
            <a:r>
              <a:rPr lang="en-GB" sz="1200" b="1" kern="0" noProof="0" dirty="0">
                <a:solidFill>
                  <a:srgbClr val="002395"/>
                </a:solidFill>
                <a:latin typeface="Arial"/>
                <a:ea typeface="+mj-ea"/>
                <a:cs typeface="Arial"/>
              </a:rPr>
              <a:t>Improving experience of culture in the borough and the Council’s role </a:t>
            </a:r>
            <a:r>
              <a:rPr lang="en-GB" sz="1200" noProof="0" dirty="0">
                <a:latin typeface="Arial"/>
                <a:cs typeface="Arial"/>
              </a:rPr>
              <a:t>– Free‑text responses highlighted three main priorities: improving promotion and accessibility of cultural activities (165), expanding and diversifying cultural events and the use of public spaces (94), and increased support for local artists, venues and heritage (57). Respondents most strongly supported the Council promoting events through its communication channels (84 per cent), supporting markets and community events (78 per cent), and funding additional street cleaning and security after large events (75 per cent).</a:t>
            </a:r>
          </a:p>
          <a:p>
            <a:endParaRPr lang="en-GB" sz="1200" noProof="0" dirty="0">
              <a:latin typeface="Arial"/>
              <a:cs typeface="Arial"/>
            </a:endParaRPr>
          </a:p>
          <a:p>
            <a:r>
              <a:rPr lang="en-GB" sz="1200" b="1" kern="0" noProof="0" dirty="0">
                <a:solidFill>
                  <a:srgbClr val="002395"/>
                </a:solidFill>
                <a:latin typeface="Arial"/>
                <a:cs typeface="Arial"/>
              </a:rPr>
              <a:t>Value of cultural activities </a:t>
            </a:r>
            <a:r>
              <a:rPr lang="en-GB" sz="1200" noProof="0" dirty="0">
                <a:latin typeface="Arial"/>
                <a:cs typeface="Arial"/>
              </a:rPr>
              <a:t>– There is strong agreement </a:t>
            </a:r>
            <a:r>
              <a:rPr lang="en-GB" sz="1200" dirty="0">
                <a:latin typeface="Arial"/>
                <a:cs typeface="Arial"/>
              </a:rPr>
              <a:t>that culture adds enjoyment to residents’ lives (85 per cent agree), </a:t>
            </a:r>
            <a:r>
              <a:rPr lang="en-GB" sz="1200" noProof="0" dirty="0">
                <a:latin typeface="Arial"/>
                <a:cs typeface="Arial"/>
              </a:rPr>
              <a:t>that cultural activities should be encouraged by the Council (83 per cent) and supports learning (79 per cent). Respondents also strongly agreed that cultural activities help bring communities together (81 per cent) and support inclusion by enabling people to meet others from different backgrounds (81 per cent).</a:t>
            </a:r>
          </a:p>
          <a:p>
            <a:endParaRPr lang="en-GB" sz="1200" noProof="0" dirty="0">
              <a:latin typeface="Arial"/>
              <a:cs typeface="Arial"/>
            </a:endParaRPr>
          </a:p>
          <a:p>
            <a:r>
              <a:rPr lang="en-GB" sz="1200" b="1" kern="0" noProof="0" dirty="0">
                <a:solidFill>
                  <a:srgbClr val="002395"/>
                </a:solidFill>
                <a:latin typeface="Arial"/>
                <a:ea typeface="+mj-ea"/>
                <a:cs typeface="Arial"/>
              </a:rPr>
              <a:t>Prioritising future cultural activities</a:t>
            </a:r>
            <a:r>
              <a:rPr lang="en-GB" sz="1200" noProof="0" dirty="0">
                <a:latin typeface="Arial"/>
                <a:cs typeface="Arial"/>
              </a:rPr>
              <a:t> – Respondents were given free space to share which cultural activities they believe the Council and its partners could do to improve their experience of cultural activities in the borough, when themed, the three most common topics are,</a:t>
            </a:r>
            <a:r>
              <a:rPr lang="en-GB" sz="1200" b="1" kern="0" noProof="0" dirty="0">
                <a:solidFill>
                  <a:srgbClr val="002395"/>
                </a:solidFill>
                <a:latin typeface="Arial"/>
                <a:ea typeface="+mj-ea"/>
                <a:cs typeface="Arial"/>
              </a:rPr>
              <a:t> </a:t>
            </a:r>
            <a:r>
              <a:rPr lang="en-GB" sz="1200" noProof="0" dirty="0">
                <a:latin typeface="Arial"/>
                <a:cs typeface="Arial"/>
              </a:rPr>
              <a:t>Council run services including </a:t>
            </a:r>
            <a:r>
              <a:rPr lang="en-GB" sz="1200" noProof="0">
                <a:latin typeface="Arial"/>
                <a:cs typeface="Arial"/>
              </a:rPr>
              <a:t>libraries</a:t>
            </a:r>
            <a:r>
              <a:rPr lang="en-GB" sz="1200" noProof="0" dirty="0">
                <a:latin typeface="Arial"/>
                <a:cs typeface="Arial"/>
              </a:rPr>
              <a:t>, </a:t>
            </a:r>
            <a:r>
              <a:rPr lang="en-GB" sz="1200" noProof="0">
                <a:latin typeface="Arial"/>
                <a:cs typeface="Arial"/>
              </a:rPr>
              <a:t>parks</a:t>
            </a:r>
            <a:r>
              <a:rPr lang="en-GB" sz="1200" noProof="0" dirty="0">
                <a:latin typeface="Arial"/>
                <a:cs typeface="Arial"/>
              </a:rPr>
              <a:t> and </a:t>
            </a:r>
            <a:r>
              <a:rPr lang="en-GB" sz="1200" noProof="0">
                <a:latin typeface="Arial"/>
                <a:cs typeface="Arial"/>
              </a:rPr>
              <a:t>museums</a:t>
            </a:r>
            <a:r>
              <a:rPr lang="en-GB" sz="1200" noProof="0" dirty="0">
                <a:latin typeface="Arial"/>
                <a:cs typeface="Arial"/>
              </a:rPr>
              <a:t> (151), </a:t>
            </a:r>
            <a:r>
              <a:rPr lang="en-GB" sz="1200" noProof="0">
                <a:latin typeface="Arial"/>
                <a:cs typeface="Arial"/>
              </a:rPr>
              <a:t>community</a:t>
            </a:r>
            <a:r>
              <a:rPr lang="en-GB" sz="1200" noProof="0" dirty="0">
                <a:latin typeface="Arial"/>
                <a:cs typeface="Arial"/>
              </a:rPr>
              <a:t> and </a:t>
            </a:r>
            <a:r>
              <a:rPr lang="en-GB" sz="1200" noProof="0">
                <a:latin typeface="Arial"/>
                <a:cs typeface="Arial"/>
              </a:rPr>
              <a:t>grassroots</a:t>
            </a:r>
            <a:r>
              <a:rPr lang="en-GB" sz="1200" noProof="0" dirty="0">
                <a:latin typeface="Arial"/>
                <a:cs typeface="Arial"/>
              </a:rPr>
              <a:t> </a:t>
            </a:r>
            <a:r>
              <a:rPr lang="en-GB" sz="1200" noProof="0">
                <a:latin typeface="Arial"/>
                <a:cs typeface="Arial"/>
              </a:rPr>
              <a:t>cultural</a:t>
            </a:r>
            <a:r>
              <a:rPr lang="en-GB" sz="1200" noProof="0" dirty="0">
                <a:latin typeface="Arial"/>
                <a:cs typeface="Arial"/>
              </a:rPr>
              <a:t> </a:t>
            </a:r>
            <a:r>
              <a:rPr lang="en-GB" sz="1200" noProof="0">
                <a:latin typeface="Arial"/>
                <a:cs typeface="Arial"/>
              </a:rPr>
              <a:t>activities</a:t>
            </a:r>
            <a:r>
              <a:rPr lang="en-GB" sz="1200" noProof="0" dirty="0">
                <a:latin typeface="Arial"/>
                <a:cs typeface="Arial"/>
              </a:rPr>
              <a:t> (136) and </a:t>
            </a:r>
            <a:r>
              <a:rPr lang="en-GB" sz="1200" noProof="0">
                <a:latin typeface="Arial"/>
                <a:cs typeface="Arial"/>
              </a:rPr>
              <a:t>cultural venues</a:t>
            </a:r>
            <a:r>
              <a:rPr lang="en-GB" sz="1200" noProof="0" dirty="0">
                <a:latin typeface="Arial"/>
                <a:cs typeface="Arial"/>
              </a:rPr>
              <a:t>, </a:t>
            </a:r>
            <a:r>
              <a:rPr lang="en-GB" sz="1200" noProof="0">
                <a:latin typeface="Arial"/>
                <a:cs typeface="Arial"/>
              </a:rPr>
              <a:t>institutions</a:t>
            </a:r>
            <a:r>
              <a:rPr lang="en-GB" sz="1200" noProof="0" dirty="0">
                <a:latin typeface="Arial"/>
                <a:cs typeface="Arial"/>
              </a:rPr>
              <a:t>, and </a:t>
            </a:r>
            <a:r>
              <a:rPr lang="en-GB" sz="1200" noProof="0">
                <a:latin typeface="Arial"/>
                <a:cs typeface="Arial"/>
              </a:rPr>
              <a:t>arts</a:t>
            </a:r>
            <a:r>
              <a:rPr lang="en-GB" sz="1200" noProof="0" dirty="0">
                <a:latin typeface="Arial"/>
                <a:cs typeface="Arial"/>
              </a:rPr>
              <a:t> (127).</a:t>
            </a:r>
          </a:p>
          <a:p>
            <a:endParaRPr lang="en-GB" sz="1200" b="1" kern="0" noProof="0" dirty="0">
              <a:solidFill>
                <a:srgbClr val="002395"/>
              </a:solidFill>
              <a:latin typeface="Arial"/>
              <a:ea typeface="+mj-ea"/>
              <a:cs typeface="Arial"/>
            </a:endParaRPr>
          </a:p>
          <a:p>
            <a:r>
              <a:rPr lang="en-GB" sz="1200" b="1" kern="0" dirty="0">
                <a:solidFill>
                  <a:srgbClr val="002395"/>
                </a:solidFill>
                <a:latin typeface="Arial"/>
                <a:cs typeface="Arial"/>
              </a:rPr>
              <a:t>Supporting community cohesion </a:t>
            </a:r>
            <a:r>
              <a:rPr lang="en-GB" sz="1200" dirty="0">
                <a:latin typeface="Arial"/>
                <a:cs typeface="Arial"/>
              </a:rPr>
              <a:t>– Respondents were also given free space to share what more they think the Council can do through cultural actives to support community cohesion, when themed, the three most common topics are,</a:t>
            </a:r>
            <a:r>
              <a:rPr lang="en-GB" sz="1200" b="1" kern="0" dirty="0">
                <a:solidFill>
                  <a:srgbClr val="002395"/>
                </a:solidFill>
                <a:latin typeface="Arial"/>
                <a:cs typeface="Arial"/>
              </a:rPr>
              <a:t> </a:t>
            </a:r>
            <a:r>
              <a:rPr lang="en-GB" sz="1200" b="1" kern="0">
                <a:solidFill>
                  <a:srgbClr val="002395"/>
                </a:solidFill>
                <a:latin typeface="Arial"/>
                <a:cs typeface="Arial"/>
              </a:rPr>
              <a:t>i</a:t>
            </a:r>
            <a:r>
              <a:rPr lang="en-GB" sz="1200">
                <a:latin typeface="Arial"/>
                <a:cs typeface="Arial"/>
              </a:rPr>
              <a:t>nclusive </a:t>
            </a:r>
            <a:r>
              <a:rPr lang="en-GB" sz="1200" dirty="0">
                <a:latin typeface="Arial"/>
                <a:cs typeface="Arial"/>
              </a:rPr>
              <a:t>and </a:t>
            </a:r>
            <a:r>
              <a:rPr lang="en-GB" sz="1200">
                <a:latin typeface="Arial"/>
                <a:cs typeface="Arial"/>
              </a:rPr>
              <a:t>diverse cultural programming </a:t>
            </a:r>
            <a:r>
              <a:rPr lang="en-GB" sz="1200" dirty="0">
                <a:latin typeface="Arial"/>
                <a:cs typeface="Arial"/>
              </a:rPr>
              <a:t>(51), </a:t>
            </a:r>
            <a:r>
              <a:rPr lang="en-GB" sz="1200">
                <a:latin typeface="Arial"/>
                <a:cs typeface="Arial"/>
              </a:rPr>
              <a:t>scepticism</a:t>
            </a:r>
            <a:r>
              <a:rPr lang="en-GB" sz="1200" dirty="0">
                <a:latin typeface="Arial"/>
                <a:cs typeface="Arial"/>
              </a:rPr>
              <a:t> of </a:t>
            </a:r>
            <a:r>
              <a:rPr lang="en-GB" sz="1200">
                <a:latin typeface="Arial"/>
                <a:cs typeface="Arial"/>
              </a:rPr>
              <a:t>Council’s role </a:t>
            </a:r>
            <a:r>
              <a:rPr lang="en-GB" sz="1200" dirty="0">
                <a:latin typeface="Arial"/>
                <a:cs typeface="Arial"/>
              </a:rPr>
              <a:t>and </a:t>
            </a:r>
            <a:r>
              <a:rPr lang="en-GB" sz="1200">
                <a:latin typeface="Arial"/>
                <a:cs typeface="Arial"/>
              </a:rPr>
              <a:t>cultural activities </a:t>
            </a:r>
            <a:r>
              <a:rPr lang="en-GB" sz="1200" dirty="0">
                <a:latin typeface="Arial"/>
                <a:cs typeface="Arial"/>
              </a:rPr>
              <a:t>(40) and </a:t>
            </a:r>
            <a:r>
              <a:rPr lang="en-GB" sz="1200">
                <a:latin typeface="Arial"/>
                <a:cs typeface="Arial"/>
              </a:rPr>
              <a:t>promotion</a:t>
            </a:r>
            <a:r>
              <a:rPr lang="en-GB" sz="1200" dirty="0">
                <a:latin typeface="Arial"/>
                <a:cs typeface="Arial"/>
              </a:rPr>
              <a:t>, </a:t>
            </a:r>
            <a:r>
              <a:rPr lang="en-GB" sz="1200">
                <a:latin typeface="Arial"/>
                <a:cs typeface="Arial"/>
              </a:rPr>
              <a:t>communication</a:t>
            </a:r>
            <a:r>
              <a:rPr lang="en-GB" sz="1200" dirty="0">
                <a:latin typeface="Arial"/>
                <a:cs typeface="Arial"/>
              </a:rPr>
              <a:t>, and </a:t>
            </a:r>
            <a:r>
              <a:rPr lang="en-GB" sz="1200">
                <a:latin typeface="Arial"/>
                <a:cs typeface="Arial"/>
              </a:rPr>
              <a:t>awareness</a:t>
            </a:r>
            <a:r>
              <a:rPr lang="en-GB" sz="1200" dirty="0">
                <a:latin typeface="Arial"/>
                <a:cs typeface="Arial"/>
              </a:rPr>
              <a:t> (40).</a:t>
            </a:r>
          </a:p>
          <a:p>
            <a:endParaRPr lang="en-GB" sz="1200" b="1" kern="0" noProof="0" dirty="0">
              <a:solidFill>
                <a:srgbClr val="002395"/>
              </a:solidFill>
              <a:latin typeface="Arial"/>
              <a:ea typeface="+mj-ea"/>
              <a:cs typeface="Arial"/>
            </a:endParaRPr>
          </a:p>
        </p:txBody>
      </p:sp>
    </p:spTree>
    <p:extLst>
      <p:ext uri="{BB962C8B-B14F-4D97-AF65-F5344CB8AC3E}">
        <p14:creationId xmlns:p14="http://schemas.microsoft.com/office/powerpoint/2010/main" val="291117541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6E39D-5806-B562-4429-5A4EE2F0C0F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2E4C511-FA19-3C6F-1CCC-16B9DA2F4A15}"/>
              </a:ext>
            </a:extLst>
          </p:cNvPr>
          <p:cNvSpPr txBox="1">
            <a:spLocks noGrp="1"/>
          </p:cNvSpPr>
          <p:nvPr>
            <p:ph type="title" idx="4294967295"/>
          </p:nvPr>
        </p:nvSpPr>
        <p:spPr bwMode="auto">
          <a:xfrm>
            <a:off x="319501" y="305000"/>
            <a:ext cx="8201806" cy="49141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baseline="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4C98"/>
                </a:solidFill>
                <a:latin typeface="Arial" charset="0"/>
              </a:defRPr>
            </a:lvl2pPr>
            <a:lvl3pPr algn="l" rtl="0" eaLnBrk="0" fontAlgn="base" hangingPunct="0">
              <a:spcBef>
                <a:spcPct val="0"/>
              </a:spcBef>
              <a:spcAft>
                <a:spcPct val="0"/>
              </a:spcAft>
              <a:defRPr sz="2400" b="1">
                <a:solidFill>
                  <a:srgbClr val="004C98"/>
                </a:solidFill>
                <a:latin typeface="Arial" charset="0"/>
              </a:defRPr>
            </a:lvl3pPr>
            <a:lvl4pPr algn="l" rtl="0" eaLnBrk="0" fontAlgn="base" hangingPunct="0">
              <a:spcBef>
                <a:spcPct val="0"/>
              </a:spcBef>
              <a:spcAft>
                <a:spcPct val="0"/>
              </a:spcAft>
              <a:defRPr sz="2400" b="1">
                <a:solidFill>
                  <a:srgbClr val="004C98"/>
                </a:solidFill>
                <a:latin typeface="Arial" charset="0"/>
              </a:defRPr>
            </a:lvl4pPr>
            <a:lvl5pPr algn="l" rtl="0" eaLnBrk="0" fontAlgn="base" hangingPunct="0">
              <a:spcBef>
                <a:spcPct val="0"/>
              </a:spcBef>
              <a:spcAft>
                <a:spcPct val="0"/>
              </a:spcAft>
              <a:defRPr sz="2400" b="1">
                <a:solidFill>
                  <a:srgbClr val="004C98"/>
                </a:solidFill>
                <a:latin typeface="Arial" charset="0"/>
              </a:defRPr>
            </a:lvl5pPr>
            <a:lvl6pPr marL="457200" algn="l" rtl="0" fontAlgn="base">
              <a:spcBef>
                <a:spcPct val="0"/>
              </a:spcBef>
              <a:spcAft>
                <a:spcPct val="0"/>
              </a:spcAft>
              <a:defRPr sz="2400" b="1">
                <a:solidFill>
                  <a:srgbClr val="004C98"/>
                </a:solidFill>
                <a:latin typeface="Arial" charset="0"/>
              </a:defRPr>
            </a:lvl6pPr>
            <a:lvl7pPr marL="914400" algn="l" rtl="0" fontAlgn="base">
              <a:spcBef>
                <a:spcPct val="0"/>
              </a:spcBef>
              <a:spcAft>
                <a:spcPct val="0"/>
              </a:spcAft>
              <a:defRPr sz="2400" b="1">
                <a:solidFill>
                  <a:srgbClr val="004C98"/>
                </a:solidFill>
                <a:latin typeface="Arial" charset="0"/>
              </a:defRPr>
            </a:lvl7pPr>
            <a:lvl8pPr marL="1371600" algn="l" rtl="0" fontAlgn="base">
              <a:spcBef>
                <a:spcPct val="0"/>
              </a:spcBef>
              <a:spcAft>
                <a:spcPct val="0"/>
              </a:spcAft>
              <a:defRPr sz="2400" b="1">
                <a:solidFill>
                  <a:srgbClr val="004C98"/>
                </a:solidFill>
                <a:latin typeface="Arial" charset="0"/>
              </a:defRPr>
            </a:lvl8pPr>
            <a:lvl9pPr marL="1828800" algn="l" rtl="0" fontAlgn="base">
              <a:spcBef>
                <a:spcPct val="0"/>
              </a:spcBef>
              <a:spcAft>
                <a:spcPct val="0"/>
              </a:spcAft>
              <a:defRPr sz="2400" b="1">
                <a:solidFill>
                  <a:srgbClr val="004C98"/>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223982"/>
                </a:solidFill>
                <a:effectLst/>
                <a:uLnTx/>
                <a:uFillTx/>
                <a:latin typeface="Arial" panose="020B0604020202020204" pitchFamily="34" charset="0"/>
                <a:ea typeface="+mj-ea"/>
                <a:cs typeface="+mj-cs"/>
              </a:rPr>
              <a:t>Session Overview</a:t>
            </a:r>
          </a:p>
        </p:txBody>
      </p:sp>
      <p:sp>
        <p:nvSpPr>
          <p:cNvPr id="2" name="Content Placeholder 12">
            <a:extLst>
              <a:ext uri="{FF2B5EF4-FFF2-40B4-BE49-F238E27FC236}">
                <a16:creationId xmlns:a16="http://schemas.microsoft.com/office/drawing/2014/main" id="{97CC60F3-908C-D0EC-E7F9-92DBB36B3F8C}"/>
              </a:ext>
            </a:extLst>
          </p:cNvPr>
          <p:cNvSpPr txBox="1">
            <a:spLocks/>
          </p:cNvSpPr>
          <p:nvPr/>
        </p:nvSpPr>
        <p:spPr bwMode="auto">
          <a:xfrm>
            <a:off x="466985" y="1024149"/>
            <a:ext cx="4105015" cy="49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360000" anchor="t" anchorCtr="0" compatLnSpc="1">
            <a:prstTxWarp prst="textNoShape">
              <a:avLst/>
            </a:prstTxWarp>
            <a:noAutofit/>
          </a:bodyPr>
          <a:lstStyle>
            <a:lvl1pPr marL="0" indent="0" algn="l" rtl="0" eaLnBrk="0" fontAlgn="base" hangingPunct="0">
              <a:spcBef>
                <a:spcPts val="0"/>
              </a:spcBef>
              <a:spcAft>
                <a:spcPct val="0"/>
              </a:spcAft>
              <a:buNone/>
              <a:defRPr sz="1600" b="1" baseline="0">
                <a:solidFill>
                  <a:schemeClr val="tx1"/>
                </a:solidFill>
                <a:latin typeface="Arial" panose="020B0604020202020204" pitchFamily="34" charset="0"/>
                <a:ea typeface="+mn-ea"/>
                <a:cs typeface="+mn-cs"/>
              </a:defRPr>
            </a:lvl1pPr>
            <a:lvl2pPr marL="0" indent="0" algn="l" rtl="0" eaLnBrk="0" fontAlgn="base" hangingPunct="0">
              <a:spcBef>
                <a:spcPts val="0"/>
              </a:spcBef>
              <a:spcAft>
                <a:spcPct val="0"/>
              </a:spcAft>
              <a:buFont typeface="Arial" panose="020B0604020202020204" pitchFamily="34" charset="0"/>
              <a:buNone/>
              <a:defRPr sz="1600" baseline="0">
                <a:solidFill>
                  <a:schemeClr val="tx1"/>
                </a:solidFill>
                <a:latin typeface="Arial" panose="020B0604020202020204" pitchFamily="34" charset="0"/>
              </a:defRPr>
            </a:lvl2pPr>
            <a:lvl3pPr marL="360000" indent="-180000" algn="l" rtl="0" eaLnBrk="0" fontAlgn="base" hangingPunct="0">
              <a:spcBef>
                <a:spcPts val="0"/>
              </a:spcBef>
              <a:spcAft>
                <a:spcPct val="0"/>
              </a:spcAft>
              <a:buChar char="•"/>
              <a:defRPr sz="1600" baseline="0">
                <a:solidFill>
                  <a:schemeClr val="tx1"/>
                </a:solidFill>
                <a:latin typeface="Arial" panose="020B0604020202020204" pitchFamily="34" charset="0"/>
              </a:defRPr>
            </a:lvl3pPr>
            <a:lvl4pPr marL="540000" indent="-180000" algn="l" rtl="0" eaLnBrk="0" fontAlgn="base" hangingPunct="0">
              <a:spcBef>
                <a:spcPts val="0"/>
              </a:spcBef>
              <a:spcAft>
                <a:spcPct val="0"/>
              </a:spcAft>
              <a:buFont typeface="Arial" panose="020B0604020202020204" pitchFamily="34" charset="0"/>
              <a:buChar char="•"/>
              <a:defRPr sz="1600" baseline="0">
                <a:solidFill>
                  <a:schemeClr val="tx1"/>
                </a:solidFill>
                <a:latin typeface="Arial" panose="020B0604020202020204" pitchFamily="34" charset="0"/>
              </a:defRPr>
            </a:lvl4pPr>
            <a:lvl5pPr marL="720000" indent="-180000" algn="l" rtl="0" eaLnBrk="0" fontAlgn="base" hangingPunct="0">
              <a:spcBef>
                <a:spcPts val="0"/>
              </a:spcBef>
              <a:spcAft>
                <a:spcPct val="0"/>
              </a:spcAft>
              <a:buFont typeface="Century Gothic" panose="020B0502020202020204" pitchFamily="34" charset="0"/>
              <a:buChar char="–"/>
              <a:defRPr sz="1600" baseline="0">
                <a:solidFill>
                  <a:schemeClr val="tx1"/>
                </a:solidFill>
                <a:latin typeface="Arial" panose="020B0604020202020204" pitchFamily="34"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GB" sz="1200" kern="0" dirty="0"/>
              <a:t>Q2. What should be prioritised if funding is limited?</a:t>
            </a:r>
          </a:p>
          <a:p>
            <a:endParaRPr lang="en-GB" sz="1200" b="0" kern="0" dirty="0"/>
          </a:p>
          <a:p>
            <a:pPr>
              <a:spcAft>
                <a:spcPts val="600"/>
              </a:spcAft>
            </a:pPr>
            <a:r>
              <a:rPr lang="en-GB" sz="1200" kern="0" dirty="0"/>
              <a:t>Accessibility and inclusion</a:t>
            </a:r>
            <a:endParaRPr lang="en-GB" sz="1200" b="0" kern="0" dirty="0"/>
          </a:p>
          <a:p>
            <a:pPr marL="171450" indent="-171450">
              <a:buFont typeface="Arial" panose="020B0604020202020204" pitchFamily="34" charset="0"/>
              <a:buChar char="•"/>
            </a:pPr>
            <a:r>
              <a:rPr lang="en-GB" sz="1200" b="0" kern="0" dirty="0"/>
              <a:t>Ensuring cultural events are accessible to disabled young people was a key priority, including physical access, transport costs and access to information for those not using social media or smartphones.</a:t>
            </a:r>
          </a:p>
          <a:p>
            <a:endParaRPr lang="en-GB" sz="1200" b="0" kern="0" dirty="0"/>
          </a:p>
          <a:p>
            <a:pPr>
              <a:spcAft>
                <a:spcPts val="600"/>
              </a:spcAft>
            </a:pPr>
            <a:r>
              <a:rPr lang="en-GB" sz="1200" kern="0" dirty="0"/>
              <a:t>Clear communication and coordination</a:t>
            </a:r>
          </a:p>
          <a:p>
            <a:pPr marL="171450" indent="-171450">
              <a:buFont typeface="Arial" panose="020B0604020202020204" pitchFamily="34" charset="0"/>
              <a:buChar char="•"/>
            </a:pPr>
            <a:r>
              <a:rPr lang="en-GB" sz="1200" b="0" kern="0" dirty="0"/>
              <a:t>Young people highlighted the need for better information sharing and promotion to avoid duplication of events and ensure awareness of what is available across the borough.</a:t>
            </a:r>
          </a:p>
          <a:p>
            <a:endParaRPr lang="en-GB" sz="1200" b="0" kern="0" dirty="0"/>
          </a:p>
          <a:p>
            <a:pPr>
              <a:spcAft>
                <a:spcPts val="600"/>
              </a:spcAft>
            </a:pPr>
            <a:r>
              <a:rPr lang="en-GB" sz="1200" kern="0" dirty="0"/>
              <a:t>Safeguarding</a:t>
            </a:r>
          </a:p>
          <a:p>
            <a:pPr marL="171450" indent="-171450">
              <a:buFont typeface="Arial" panose="020B0604020202020204" pitchFamily="34" charset="0"/>
              <a:buChar char="•"/>
            </a:pPr>
            <a:r>
              <a:rPr lang="en-GB" sz="1200" b="0" kern="0" dirty="0"/>
              <a:t>Safeguarding was identified as a fundamental priority when planning and delivering cultural activities, particularly for young people.</a:t>
            </a:r>
          </a:p>
          <a:p>
            <a:endParaRPr lang="en-GB" sz="1200" kern="0" dirty="0"/>
          </a:p>
          <a:p>
            <a:endParaRPr lang="en-GB" sz="1200" b="0" kern="0" dirty="0"/>
          </a:p>
        </p:txBody>
      </p:sp>
      <p:sp>
        <p:nvSpPr>
          <p:cNvPr id="13" name="Content Placeholder 12">
            <a:extLst>
              <a:ext uri="{FF2B5EF4-FFF2-40B4-BE49-F238E27FC236}">
                <a16:creationId xmlns:a16="http://schemas.microsoft.com/office/drawing/2014/main" id="{1D65B736-757D-5E3F-E8A5-F3733C65D1AC}"/>
              </a:ext>
            </a:extLst>
          </p:cNvPr>
          <p:cNvSpPr>
            <a:spLocks noGrp="1"/>
          </p:cNvSpPr>
          <p:nvPr>
            <p:ph idx="1"/>
          </p:nvPr>
        </p:nvSpPr>
        <p:spPr>
          <a:xfrm>
            <a:off x="4719484" y="462217"/>
            <a:ext cx="4105015" cy="5673112"/>
          </a:xfrm>
        </p:spPr>
        <p:txBody>
          <a:bodyPr numCol="1" spcCol="360000">
            <a:noAutofit/>
          </a:bodyPr>
          <a:lstStyle/>
          <a:p>
            <a:r>
              <a:rPr lang="en-GB" sz="1200" dirty="0"/>
              <a:t>Q3. What can the Council do to champion cultural events?</a:t>
            </a:r>
          </a:p>
          <a:p>
            <a:pPr lvl="0"/>
            <a:endParaRPr lang="en-GB" sz="1200" dirty="0"/>
          </a:p>
          <a:p>
            <a:pPr lvl="0">
              <a:spcAft>
                <a:spcPts val="600"/>
              </a:spcAft>
            </a:pPr>
            <a:r>
              <a:rPr lang="en-GB" sz="1200" dirty="0"/>
              <a:t>Acting as a connector and promoter</a:t>
            </a:r>
          </a:p>
          <a:p>
            <a:pPr marL="171450" lvl="0" indent="-171450">
              <a:buFont typeface="Arial" panose="020B0604020202020204" pitchFamily="34" charset="0"/>
              <a:buChar char="•"/>
            </a:pPr>
            <a:r>
              <a:rPr lang="en-GB" sz="1200" b="0" dirty="0"/>
              <a:t>Young people felt the Council should play a stronger role as a communication and coordination hub, helping to connect organisations and promote cultural activity through Council platforms.</a:t>
            </a:r>
          </a:p>
          <a:p>
            <a:pPr>
              <a:spcAft>
                <a:spcPts val="600"/>
              </a:spcAft>
            </a:pPr>
            <a:endParaRPr lang="en-GB" sz="1200" dirty="0"/>
          </a:p>
          <a:p>
            <a:pPr>
              <a:spcAft>
                <a:spcPts val="600"/>
              </a:spcAft>
            </a:pPr>
            <a:r>
              <a:rPr lang="en-GB" sz="1200" dirty="0"/>
              <a:t>Visibility and leadership</a:t>
            </a:r>
          </a:p>
          <a:p>
            <a:pPr marL="171450" lvl="0" indent="-171450">
              <a:buFont typeface="Arial" panose="020B0604020202020204" pitchFamily="34" charset="0"/>
              <a:buChar char="•"/>
            </a:pPr>
            <a:r>
              <a:rPr lang="en-GB" sz="1200" b="0" dirty="0"/>
              <a:t>The presence of Council officers at cultural events was seen as an important way to demonstrate commitment and visibly champion culture.</a:t>
            </a:r>
          </a:p>
          <a:p>
            <a:pPr lvl="0"/>
            <a:endParaRPr lang="en-GB" sz="1200" dirty="0"/>
          </a:p>
          <a:p>
            <a:pPr lvl="0">
              <a:spcAft>
                <a:spcPts val="600"/>
              </a:spcAft>
            </a:pPr>
            <a:r>
              <a:rPr lang="en-GB" sz="1200" dirty="0"/>
              <a:t>Inclusive and representative programming</a:t>
            </a:r>
          </a:p>
          <a:p>
            <a:pPr marL="171450" lvl="0" indent="-171450">
              <a:buFont typeface="Arial" panose="020B0604020202020204" pitchFamily="34" charset="0"/>
              <a:buChar char="•"/>
            </a:pPr>
            <a:r>
              <a:rPr lang="en-GB" sz="1200" b="0" dirty="0"/>
              <a:t>Young people stressed the importance of inclusive cultural events, including consideration of dietary requirements and better representation of smaller or less well‑known countries and cultures.</a:t>
            </a:r>
          </a:p>
          <a:p>
            <a:pPr lvl="0"/>
            <a:endParaRPr lang="en-GB" sz="1200" dirty="0"/>
          </a:p>
          <a:p>
            <a:pPr>
              <a:spcAft>
                <a:spcPts val="600"/>
              </a:spcAft>
            </a:pPr>
            <a:r>
              <a:rPr lang="en-GB" sz="1200" dirty="0"/>
              <a:t>Embedding culture in everyday settings</a:t>
            </a:r>
          </a:p>
          <a:p>
            <a:pPr marL="171450" lvl="0" indent="-171450">
              <a:buFont typeface="Arial" panose="020B0604020202020204" pitchFamily="34" charset="0"/>
              <a:buChar char="•"/>
            </a:pPr>
            <a:r>
              <a:rPr lang="en-GB" sz="1200" b="0" dirty="0"/>
              <a:t>Schools were identified as key spaces for cultural engagement, with opportunities to strengthen links between cultural activity and primary and secondary education.</a:t>
            </a:r>
          </a:p>
          <a:p>
            <a:pPr lvl="0"/>
            <a:endParaRPr lang="en-GB" sz="1200" dirty="0"/>
          </a:p>
          <a:p>
            <a:pPr lvl="0"/>
            <a:endParaRPr lang="en-GB" sz="1200" b="0" dirty="0"/>
          </a:p>
        </p:txBody>
      </p:sp>
      <p:sp>
        <p:nvSpPr>
          <p:cNvPr id="6" name="TextBox 5">
            <a:extLst>
              <a:ext uri="{FF2B5EF4-FFF2-40B4-BE49-F238E27FC236}">
                <a16:creationId xmlns:a16="http://schemas.microsoft.com/office/drawing/2014/main" id="{83D001ED-70D7-971B-5AA4-5BF99CAB126A}"/>
              </a:ext>
            </a:extLst>
          </p:cNvPr>
          <p:cNvSpPr txBox="1"/>
          <p:nvPr/>
        </p:nvSpPr>
        <p:spPr>
          <a:xfrm>
            <a:off x="4650658" y="5589025"/>
            <a:ext cx="3421626" cy="1092607"/>
          </a:xfrm>
          <a:prstGeom prst="rect">
            <a:avLst/>
          </a:prstGeom>
          <a:noFill/>
        </p:spPr>
        <p:txBody>
          <a:bodyPr wrap="square">
            <a:spAutoFit/>
          </a:bodyPr>
          <a:lstStyle/>
          <a:p>
            <a:pPr lvl="0">
              <a:spcAft>
                <a:spcPts val="600"/>
              </a:spcAft>
            </a:pPr>
            <a:r>
              <a:rPr lang="en-GB" sz="1200" b="1" dirty="0"/>
              <a:t>Celebrating local heritage</a:t>
            </a:r>
          </a:p>
          <a:p>
            <a:pPr marL="171450" lvl="0" indent="-171450">
              <a:buFont typeface="Arial" panose="020B0604020202020204" pitchFamily="34" charset="0"/>
              <a:buChar char="•"/>
            </a:pPr>
            <a:r>
              <a:rPr lang="en-GB" sz="1200" b="0" dirty="0"/>
              <a:t>Ideas such as cultural heritage plaques or trails were suggested as ways to recognise and showcase the borough’s diverse histories.</a:t>
            </a:r>
          </a:p>
        </p:txBody>
      </p:sp>
    </p:spTree>
    <p:extLst>
      <p:ext uri="{BB962C8B-B14F-4D97-AF65-F5344CB8AC3E}">
        <p14:creationId xmlns:p14="http://schemas.microsoft.com/office/powerpoint/2010/main" val="14867713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E19-9E56-9840-9D97-59B22FBA1456}"/>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Types of cultural activities</a:t>
            </a:r>
          </a:p>
        </p:txBody>
      </p:sp>
      <p:sp>
        <p:nvSpPr>
          <p:cNvPr id="3" name="TextBox 2">
            <a:extLst>
              <a:ext uri="{FF2B5EF4-FFF2-40B4-BE49-F238E27FC236}">
                <a16:creationId xmlns:a16="http://schemas.microsoft.com/office/drawing/2014/main" id="{8D019CDF-D193-E259-9B50-C192C8AB3629}"/>
              </a:ext>
            </a:extLst>
          </p:cNvPr>
          <p:cNvSpPr txBox="1"/>
          <p:nvPr/>
        </p:nvSpPr>
        <p:spPr>
          <a:xfrm>
            <a:off x="603514" y="691163"/>
            <a:ext cx="7936972" cy="3231654"/>
          </a:xfrm>
          <a:prstGeom prst="rect">
            <a:avLst/>
          </a:prstGeom>
          <a:noFill/>
        </p:spPr>
        <p:txBody>
          <a:bodyPr wrap="square" lIns="91440" tIns="45720" rIns="91440" bIns="45720" anchor="t">
            <a:spAutoFit/>
          </a:bodyPr>
          <a:lstStyle/>
          <a:p>
            <a:r>
              <a:rPr lang="en-GB" sz="1200" dirty="0">
                <a:latin typeface="Arial"/>
                <a:cs typeface="Arial"/>
              </a:rPr>
              <a:t>When asked what type of cultural activities respondents get involved in in Kensington and Chelsea, the most common cultural activities are restaurants and cafés (75 per cent), followed by museums (74 per cent), and cinema and film and art and design (both 62 per cent). </a:t>
            </a:r>
          </a:p>
          <a:p>
            <a:endParaRPr lang="en-GB" sz="1200" dirty="0">
              <a:latin typeface="Arial"/>
              <a:cs typeface="Arial"/>
            </a:endParaRPr>
          </a:p>
          <a:p>
            <a:r>
              <a:rPr lang="en-GB" sz="1200" dirty="0">
                <a:latin typeface="Arial"/>
                <a:cs typeface="Arial"/>
              </a:rPr>
              <a:t>Just over half of respondents report involvement in markets (58 per cent). Around half of respondents report involvement in theatre (47 per cent), music and libraries (both 45 per cent), while 39 per cent report involvement in community events. </a:t>
            </a:r>
          </a:p>
          <a:p>
            <a:endParaRPr lang="en-GB" sz="1200" dirty="0">
              <a:latin typeface="Arial"/>
              <a:cs typeface="Arial"/>
            </a:endParaRPr>
          </a:p>
          <a:p>
            <a:r>
              <a:rPr lang="en-GB" sz="1200" dirty="0">
                <a:latin typeface="Arial"/>
                <a:cs typeface="Arial"/>
              </a:rPr>
              <a:t>Lower levels of involvement are reported for festivals (34 per cent), the night-time economy (30 per cent), sports (25 per cent), Notting Hill Carnival (24 per cent), fashion (17 per cent) and other activities (8 per cent). A graph with the full results can be found on the next page.</a:t>
            </a:r>
          </a:p>
          <a:p>
            <a:endParaRPr lang="en-GB" sz="1200" dirty="0">
              <a:latin typeface="Arial"/>
              <a:cs typeface="Arial"/>
            </a:endParaRPr>
          </a:p>
          <a:p>
            <a:r>
              <a:rPr lang="en-GB" sz="1200" dirty="0">
                <a:latin typeface="Arial"/>
                <a:cs typeface="Arial"/>
              </a:rPr>
              <a:t>Eight per cent selected other, the comments made have been themed and those mentioned four or more times are listed in the table below. The full list of comments is available in the appendix report.  </a:t>
            </a:r>
          </a:p>
          <a:p>
            <a:br>
              <a:rPr lang="en-GB" sz="1200" dirty="0"/>
            </a:br>
            <a:br>
              <a:rPr lang="en-GB" sz="1200" dirty="0"/>
            </a:br>
            <a:endParaRPr lang="en-GB" sz="1200" dirty="0">
              <a:latin typeface="&amp;quot"/>
            </a:endParaRPr>
          </a:p>
        </p:txBody>
      </p:sp>
      <p:graphicFrame>
        <p:nvGraphicFramePr>
          <p:cNvPr id="4" name="Table 4">
            <a:extLst>
              <a:ext uri="{FF2B5EF4-FFF2-40B4-BE49-F238E27FC236}">
                <a16:creationId xmlns:a16="http://schemas.microsoft.com/office/drawing/2014/main" id="{70FBE57B-1D7E-5270-CCDC-CFE7AA364F23}"/>
              </a:ext>
            </a:extLst>
          </p:cNvPr>
          <p:cNvGraphicFramePr>
            <a:graphicFrameLocks noGrp="1"/>
          </p:cNvGraphicFramePr>
          <p:nvPr>
            <p:extLst>
              <p:ext uri="{D42A27DB-BD31-4B8C-83A1-F6EECF244321}">
                <p14:modId xmlns:p14="http://schemas.microsoft.com/office/powerpoint/2010/main" val="3840523621"/>
              </p:ext>
            </p:extLst>
          </p:nvPr>
        </p:nvGraphicFramePr>
        <p:xfrm>
          <a:off x="1565412" y="3429000"/>
          <a:ext cx="6013175" cy="3086408"/>
        </p:xfrm>
        <a:graphic>
          <a:graphicData uri="http://schemas.openxmlformats.org/drawingml/2006/table">
            <a:tbl>
              <a:tblPr firstRow="1" bandRow="1">
                <a:tableStyleId>{3B4B98B0-60AC-42C2-AFA5-B58CD77FA1E5}</a:tableStyleId>
              </a:tblPr>
              <a:tblGrid>
                <a:gridCol w="4280434">
                  <a:extLst>
                    <a:ext uri="{9D8B030D-6E8A-4147-A177-3AD203B41FA5}">
                      <a16:colId xmlns:a16="http://schemas.microsoft.com/office/drawing/2014/main" val="581576678"/>
                    </a:ext>
                  </a:extLst>
                </a:gridCol>
                <a:gridCol w="1732741">
                  <a:extLst>
                    <a:ext uri="{9D8B030D-6E8A-4147-A177-3AD203B41FA5}">
                      <a16:colId xmlns:a16="http://schemas.microsoft.com/office/drawing/2014/main" val="3592822719"/>
                    </a:ext>
                  </a:extLst>
                </a:gridCol>
              </a:tblGrid>
              <a:tr h="385801">
                <a:tc>
                  <a:txBody>
                    <a:bodyPr/>
                    <a:lstStyle/>
                    <a:p>
                      <a:pPr algn="ctr"/>
                      <a:r>
                        <a:rPr lang="en-GB" sz="1200" dirty="0"/>
                        <a:t>Theme</a:t>
                      </a:r>
                      <a:endParaRPr lang="en-GB" sz="1200" dirty="0">
                        <a:latin typeface="+mn-lt"/>
                        <a:cs typeface="Arial"/>
                      </a:endParaRPr>
                    </a:p>
                  </a:txBody>
                  <a:tcPr anchor="ctr"/>
                </a:tc>
                <a:tc>
                  <a:txBody>
                    <a:bodyPr/>
                    <a:lstStyle/>
                    <a:p>
                      <a:pPr algn="ctr"/>
                      <a:r>
                        <a:rPr lang="en-GB" sz="1200" dirty="0"/>
                        <a:t>Count</a:t>
                      </a:r>
                      <a:endParaRPr lang="en-GB" sz="1200" dirty="0">
                        <a:latin typeface="+mn-lt"/>
                        <a:cs typeface="Arial"/>
                      </a:endParaRPr>
                    </a:p>
                  </a:txBody>
                  <a:tcPr anchor="ctr"/>
                </a:tc>
                <a:extLst>
                  <a:ext uri="{0D108BD9-81ED-4DB2-BD59-A6C34878D82A}">
                    <a16:rowId xmlns:a16="http://schemas.microsoft.com/office/drawing/2014/main" val="730308061"/>
                  </a:ext>
                </a:extLst>
              </a:tr>
              <a:tr h="385801">
                <a:tc>
                  <a:txBody>
                    <a:bodyPr/>
                    <a:lstStyle/>
                    <a:p>
                      <a:pPr algn="ctr" fontAlgn="b">
                        <a:buNone/>
                      </a:pPr>
                      <a:r>
                        <a:rPr lang="en-GB" sz="1200" b="0" i="0" u="none" strike="noStrike" dirty="0">
                          <a:solidFill>
                            <a:srgbClr val="000000"/>
                          </a:solidFill>
                          <a:effectLst/>
                          <a:latin typeface="+mn-lt"/>
                        </a:rPr>
                        <a:t>Music and Arts</a:t>
                      </a:r>
                    </a:p>
                  </a:txBody>
                  <a:tcPr marL="6350" marR="6350" marT="6350" marB="0" anchor="ctr"/>
                </a:tc>
                <a:tc>
                  <a:txBody>
                    <a:bodyPr/>
                    <a:lstStyle/>
                    <a:p>
                      <a:pPr algn="ctr" fontAlgn="b">
                        <a:buNone/>
                      </a:pPr>
                      <a:r>
                        <a:rPr lang="en-GB" sz="1200" b="0" i="0" u="none" strike="noStrike" dirty="0">
                          <a:solidFill>
                            <a:srgbClr val="000000"/>
                          </a:solidFill>
                          <a:effectLst/>
                          <a:latin typeface="+mn-lt"/>
                        </a:rPr>
                        <a:t>19</a:t>
                      </a:r>
                    </a:p>
                  </a:txBody>
                  <a:tcPr marL="6350" marR="6350" marT="6350" marB="0" anchor="ctr"/>
                </a:tc>
                <a:extLst>
                  <a:ext uri="{0D108BD9-81ED-4DB2-BD59-A6C34878D82A}">
                    <a16:rowId xmlns:a16="http://schemas.microsoft.com/office/drawing/2014/main" val="2032888938"/>
                  </a:ext>
                </a:extLst>
              </a:tr>
              <a:tr h="385801">
                <a:tc>
                  <a:txBody>
                    <a:bodyPr/>
                    <a:lstStyle/>
                    <a:p>
                      <a:pPr algn="ctr" fontAlgn="b">
                        <a:buNone/>
                      </a:pPr>
                      <a:r>
                        <a:rPr lang="en-GB" sz="1200" b="0" i="0" u="none" strike="noStrike" dirty="0">
                          <a:solidFill>
                            <a:srgbClr val="000000"/>
                          </a:solidFill>
                          <a:effectLst/>
                          <a:latin typeface="+mn-lt"/>
                        </a:rPr>
                        <a:t>Outdoor and Active Activities</a:t>
                      </a:r>
                    </a:p>
                  </a:txBody>
                  <a:tcPr marL="6350" marR="6350" marT="6350" marB="0" anchor="ctr"/>
                </a:tc>
                <a:tc>
                  <a:txBody>
                    <a:bodyPr/>
                    <a:lstStyle/>
                    <a:p>
                      <a:pPr algn="ctr" fontAlgn="b">
                        <a:buNone/>
                      </a:pPr>
                      <a:r>
                        <a:rPr lang="en-GB" sz="1200" b="0" i="0" u="none" strike="noStrike" dirty="0">
                          <a:solidFill>
                            <a:srgbClr val="000000"/>
                          </a:solidFill>
                          <a:effectLst/>
                          <a:latin typeface="+mn-lt"/>
                        </a:rPr>
                        <a:t>11</a:t>
                      </a:r>
                    </a:p>
                  </a:txBody>
                  <a:tcPr marL="6350" marR="6350" marT="6350" marB="0" anchor="ctr"/>
                </a:tc>
                <a:extLst>
                  <a:ext uri="{0D108BD9-81ED-4DB2-BD59-A6C34878D82A}">
                    <a16:rowId xmlns:a16="http://schemas.microsoft.com/office/drawing/2014/main" val="2623835808"/>
                  </a:ext>
                </a:extLst>
              </a:tr>
              <a:tr h="385801">
                <a:tc>
                  <a:txBody>
                    <a:bodyPr/>
                    <a:lstStyle/>
                    <a:p>
                      <a:pPr algn="ctr" fontAlgn="b">
                        <a:buNone/>
                      </a:pPr>
                      <a:r>
                        <a:rPr lang="en-GB" sz="1200" b="0" i="0" u="none" strike="noStrike" dirty="0">
                          <a:solidFill>
                            <a:srgbClr val="000000"/>
                          </a:solidFill>
                          <a:effectLst/>
                          <a:latin typeface="+mn-lt"/>
                        </a:rPr>
                        <a:t>Poetry</a:t>
                      </a:r>
                    </a:p>
                  </a:txBody>
                  <a:tcPr marL="6350" marR="6350" marT="6350" marB="0" anchor="ctr"/>
                </a:tc>
                <a:tc>
                  <a:txBody>
                    <a:bodyPr/>
                    <a:lstStyle/>
                    <a:p>
                      <a:pPr algn="ctr" fontAlgn="b">
                        <a:buNone/>
                      </a:pPr>
                      <a:r>
                        <a:rPr lang="en-GB" sz="1200" b="0" i="0" u="none" strike="noStrike" dirty="0">
                          <a:solidFill>
                            <a:srgbClr val="000000"/>
                          </a:solidFill>
                          <a:effectLst/>
                          <a:latin typeface="+mn-lt"/>
                        </a:rPr>
                        <a:t>10</a:t>
                      </a:r>
                    </a:p>
                  </a:txBody>
                  <a:tcPr marL="6350" marR="6350" marT="6350" marB="0" anchor="ctr"/>
                </a:tc>
                <a:extLst>
                  <a:ext uri="{0D108BD9-81ED-4DB2-BD59-A6C34878D82A}">
                    <a16:rowId xmlns:a16="http://schemas.microsoft.com/office/drawing/2014/main" val="233374309"/>
                  </a:ext>
                </a:extLst>
              </a:tr>
              <a:tr h="385801">
                <a:tc>
                  <a:txBody>
                    <a:bodyPr/>
                    <a:lstStyle/>
                    <a:p>
                      <a:pPr algn="ctr" fontAlgn="b">
                        <a:buNone/>
                      </a:pPr>
                      <a:r>
                        <a:rPr lang="en-GB" sz="1200" b="0" i="0" u="none" strike="noStrike" dirty="0">
                          <a:solidFill>
                            <a:srgbClr val="000000"/>
                          </a:solidFill>
                          <a:effectLst/>
                          <a:latin typeface="+mn-lt"/>
                        </a:rPr>
                        <a:t>Community Centres and Volunteering</a:t>
                      </a:r>
                    </a:p>
                  </a:txBody>
                  <a:tcPr marL="6350" marR="6350" marT="6350" marB="0" anchor="ctr"/>
                </a:tc>
                <a:tc>
                  <a:txBody>
                    <a:bodyPr/>
                    <a:lstStyle/>
                    <a:p>
                      <a:pPr algn="ctr" fontAlgn="b">
                        <a:buNone/>
                      </a:pPr>
                      <a:r>
                        <a:rPr lang="en-GB" sz="1200" b="0" i="0" u="none" strike="noStrike" dirty="0">
                          <a:solidFill>
                            <a:srgbClr val="000000"/>
                          </a:solidFill>
                          <a:effectLst/>
                          <a:latin typeface="+mn-lt"/>
                        </a:rPr>
                        <a:t>6</a:t>
                      </a:r>
                    </a:p>
                  </a:txBody>
                  <a:tcPr marL="6350" marR="6350" marT="6350" marB="0" anchor="ctr"/>
                </a:tc>
                <a:extLst>
                  <a:ext uri="{0D108BD9-81ED-4DB2-BD59-A6C34878D82A}">
                    <a16:rowId xmlns:a16="http://schemas.microsoft.com/office/drawing/2014/main" val="1325692564"/>
                  </a:ext>
                </a:extLst>
              </a:tr>
              <a:tr h="385801">
                <a:tc>
                  <a:txBody>
                    <a:bodyPr/>
                    <a:lstStyle/>
                    <a:p>
                      <a:pPr algn="ctr" fontAlgn="b">
                        <a:buNone/>
                      </a:pPr>
                      <a:r>
                        <a:rPr lang="en-GB" sz="1200" b="0" i="0" u="none" strike="noStrike" dirty="0">
                          <a:solidFill>
                            <a:srgbClr val="000000"/>
                          </a:solidFill>
                          <a:effectLst/>
                          <a:latin typeface="+mn-lt"/>
                        </a:rPr>
                        <a:t>Religious Activities</a:t>
                      </a:r>
                    </a:p>
                  </a:txBody>
                  <a:tcPr marL="6350" marR="6350" marT="6350" marB="0" anchor="ctr"/>
                </a:tc>
                <a:tc>
                  <a:txBody>
                    <a:bodyPr/>
                    <a:lstStyle/>
                    <a:p>
                      <a:pPr algn="ctr" fontAlgn="b">
                        <a:buNone/>
                      </a:pPr>
                      <a:r>
                        <a:rPr lang="en-GB" sz="1200" b="0" i="0" u="none" strike="noStrike" dirty="0">
                          <a:solidFill>
                            <a:srgbClr val="000000"/>
                          </a:solidFill>
                          <a:effectLst/>
                          <a:latin typeface="+mn-lt"/>
                        </a:rPr>
                        <a:t>6</a:t>
                      </a:r>
                    </a:p>
                  </a:txBody>
                  <a:tcPr marL="6350" marR="6350" marT="6350" marB="0" anchor="ctr"/>
                </a:tc>
                <a:extLst>
                  <a:ext uri="{0D108BD9-81ED-4DB2-BD59-A6C34878D82A}">
                    <a16:rowId xmlns:a16="http://schemas.microsoft.com/office/drawing/2014/main" val="2629119863"/>
                  </a:ext>
                </a:extLst>
              </a:tr>
              <a:tr h="385801">
                <a:tc>
                  <a:txBody>
                    <a:bodyPr/>
                    <a:lstStyle/>
                    <a:p>
                      <a:pPr algn="ctr" fontAlgn="b">
                        <a:buNone/>
                      </a:pPr>
                      <a:r>
                        <a:rPr lang="en-GB" sz="1200" b="0" i="0" u="none" strike="noStrike" dirty="0">
                          <a:solidFill>
                            <a:srgbClr val="000000"/>
                          </a:solidFill>
                          <a:effectLst/>
                          <a:latin typeface="+mn-lt"/>
                        </a:rPr>
                        <a:t>Educational Activities</a:t>
                      </a:r>
                    </a:p>
                  </a:txBody>
                  <a:tcPr marL="6350" marR="6350" marT="6350" marB="0" anchor="ctr"/>
                </a:tc>
                <a:tc>
                  <a:txBody>
                    <a:bodyPr/>
                    <a:lstStyle/>
                    <a:p>
                      <a:pPr algn="ctr" fontAlgn="b">
                        <a:buNone/>
                      </a:pPr>
                      <a:r>
                        <a:rPr lang="en-GB" sz="1200" b="0" i="0" u="none" strike="noStrike" dirty="0">
                          <a:solidFill>
                            <a:srgbClr val="000000"/>
                          </a:solidFill>
                          <a:effectLst/>
                          <a:latin typeface="+mn-lt"/>
                        </a:rPr>
                        <a:t>5</a:t>
                      </a:r>
                    </a:p>
                  </a:txBody>
                  <a:tcPr marL="6350" marR="6350" marT="6350" marB="0" anchor="ctr"/>
                </a:tc>
                <a:extLst>
                  <a:ext uri="{0D108BD9-81ED-4DB2-BD59-A6C34878D82A}">
                    <a16:rowId xmlns:a16="http://schemas.microsoft.com/office/drawing/2014/main" val="3104980702"/>
                  </a:ext>
                </a:extLst>
              </a:tr>
              <a:tr h="385801">
                <a:tc>
                  <a:txBody>
                    <a:bodyPr/>
                    <a:lstStyle/>
                    <a:p>
                      <a:pPr algn="ctr" fontAlgn="b">
                        <a:buNone/>
                      </a:pPr>
                      <a:r>
                        <a:rPr lang="en-GB" sz="1200" b="0" i="0" u="none" strike="noStrike" dirty="0">
                          <a:solidFill>
                            <a:srgbClr val="000000"/>
                          </a:solidFill>
                          <a:effectLst/>
                          <a:latin typeface="+mn-lt"/>
                        </a:rPr>
                        <a:t>Council Events and Exhibitions</a:t>
                      </a:r>
                    </a:p>
                  </a:txBody>
                  <a:tcPr marL="6350" marR="6350" marT="6350" marB="0" anchor="ctr"/>
                </a:tc>
                <a:tc>
                  <a:txBody>
                    <a:bodyPr/>
                    <a:lstStyle/>
                    <a:p>
                      <a:pPr algn="ctr" fontAlgn="b">
                        <a:buNone/>
                      </a:pPr>
                      <a:r>
                        <a:rPr lang="en-GB" sz="1200" b="0" i="0" u="none" strike="noStrike" dirty="0">
                          <a:solidFill>
                            <a:srgbClr val="000000"/>
                          </a:solidFill>
                          <a:effectLst/>
                          <a:latin typeface="+mn-lt"/>
                        </a:rPr>
                        <a:t>4</a:t>
                      </a:r>
                    </a:p>
                  </a:txBody>
                  <a:tcPr marL="6350" marR="6350" marT="6350" marB="0" anchor="ctr"/>
                </a:tc>
                <a:extLst>
                  <a:ext uri="{0D108BD9-81ED-4DB2-BD59-A6C34878D82A}">
                    <a16:rowId xmlns:a16="http://schemas.microsoft.com/office/drawing/2014/main" val="3853365090"/>
                  </a:ext>
                </a:extLst>
              </a:tr>
            </a:tbl>
          </a:graphicData>
        </a:graphic>
      </p:graphicFrame>
    </p:spTree>
    <p:extLst>
      <p:ext uri="{BB962C8B-B14F-4D97-AF65-F5344CB8AC3E}">
        <p14:creationId xmlns:p14="http://schemas.microsoft.com/office/powerpoint/2010/main" val="2995553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5A69-E1BB-3F49-E587-DC0246F96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1029C-4166-A4D7-AB72-E175638F74A0}"/>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Types of cultural activities</a:t>
            </a:r>
          </a:p>
        </p:txBody>
      </p:sp>
      <p:pic>
        <p:nvPicPr>
          <p:cNvPr id="5" name="Picture 4" descr="The image shows a horizontal bar chart titled “What types of cultural activities do you get involved in here in Kensington and Chelsea?”. The chart presents survey responses as percentages, with the horizontal axis running from zero to eighty per cent. Each bar represents a different type of cultural activity, ordered from highest to lowest level of participation.&#10;The most common activity is restaurants and cafés, selected by seventy‑five per cent of respondents. Museums follow very closely at seventy‑four per cent.&#10;A second group of activities shows moderately high participation. Cinema and film and art and design are both selected by sixty‑two per cent of respondents. Markets are chosen by fifty‑eight per cent.&#10;Around half of respondents report involvement in several cultural activities. Theatre is selected by forty‑seven per cent, while music and libraries are both selected by forty‑five per cent.&#10;Lower participation levels are shown for community‑based and seasonal activities. Community events are selected by thirty‑nine per cent of respondents, and festivals by thirty‑four per cent. Night‑time economy activities are selected by thirty per cent.&#10;The least commonly selected activities are sports at twenty‑five per cent, Notting Hill Carnival at twenty‑four per cent, and fashion at seventeen per cent. A small proportion of respondents select other activities, at eight per cent, and only one per cent do not answer the question.&#10;Overall, the chart shows that everyday and regularly available cultural activities such as eating out, museums, and cinema are far more commonly used than large‑scale events, specialist activities, or one‑off festivals.">
            <a:extLst>
              <a:ext uri="{FF2B5EF4-FFF2-40B4-BE49-F238E27FC236}">
                <a16:creationId xmlns:a16="http://schemas.microsoft.com/office/drawing/2014/main" id="{EED93F41-618E-43D7-F598-D68ABFD3C1FA}"/>
              </a:ext>
            </a:extLst>
          </p:cNvPr>
          <p:cNvPicPr>
            <a:picLocks noChangeAspect="1"/>
          </p:cNvPicPr>
          <p:nvPr/>
        </p:nvPicPr>
        <p:blipFill>
          <a:blip r:embed="rId2"/>
          <a:stretch>
            <a:fillRect/>
          </a:stretch>
        </p:blipFill>
        <p:spPr>
          <a:xfrm>
            <a:off x="2142533" y="755938"/>
            <a:ext cx="4858933" cy="5785605"/>
          </a:xfrm>
          <a:prstGeom prst="rect">
            <a:avLst/>
          </a:prstGeom>
        </p:spPr>
      </p:pic>
      <p:sp>
        <p:nvSpPr>
          <p:cNvPr id="8" name="TextBox 7">
            <a:extLst>
              <a:ext uri="{FF2B5EF4-FFF2-40B4-BE49-F238E27FC236}">
                <a16:creationId xmlns:a16="http://schemas.microsoft.com/office/drawing/2014/main" id="{64CB8FAC-2AC0-581E-7610-DD81CBF1683E}"/>
              </a:ext>
            </a:extLst>
          </p:cNvPr>
          <p:cNvSpPr txBox="1"/>
          <p:nvPr/>
        </p:nvSpPr>
        <p:spPr>
          <a:xfrm>
            <a:off x="3605777"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488 (all responses)</a:t>
            </a:r>
          </a:p>
        </p:txBody>
      </p:sp>
    </p:spTree>
    <p:extLst>
      <p:ext uri="{BB962C8B-B14F-4D97-AF65-F5344CB8AC3E}">
        <p14:creationId xmlns:p14="http://schemas.microsoft.com/office/powerpoint/2010/main" val="14540972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18002-2A52-A45E-36D6-A0583240D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ABCF0-2CA6-7DAC-BC36-8E414B9CBD40}"/>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More or less cultural activities</a:t>
            </a:r>
          </a:p>
        </p:txBody>
      </p:sp>
      <p:sp>
        <p:nvSpPr>
          <p:cNvPr id="3" name="TextBox 2">
            <a:extLst>
              <a:ext uri="{FF2B5EF4-FFF2-40B4-BE49-F238E27FC236}">
                <a16:creationId xmlns:a16="http://schemas.microsoft.com/office/drawing/2014/main" id="{AFDAFB7E-E45F-B3A7-24E8-C3AD2980D1CD}"/>
              </a:ext>
            </a:extLst>
          </p:cNvPr>
          <p:cNvSpPr txBox="1"/>
          <p:nvPr/>
        </p:nvSpPr>
        <p:spPr>
          <a:xfrm>
            <a:off x="530942" y="691163"/>
            <a:ext cx="8009544" cy="3046988"/>
          </a:xfrm>
          <a:prstGeom prst="rect">
            <a:avLst/>
          </a:prstGeom>
          <a:noFill/>
        </p:spPr>
        <p:txBody>
          <a:bodyPr wrap="square" lIns="91440" tIns="45720" rIns="91440" bIns="45720" anchor="t">
            <a:spAutoFit/>
          </a:bodyPr>
          <a:lstStyle/>
          <a:p>
            <a:r>
              <a:rPr lang="en-GB" sz="1200" dirty="0">
                <a:latin typeface="Arial"/>
                <a:cs typeface="Arial"/>
              </a:rPr>
              <a:t>The cultural activities respondents would most like to see more of are theatre (51 per cent), followed by art and design and cinema and film (both 46 per cent), and community events and music (both 44 per cent). Libraries were selected by 42 per cent of respondents, while markets by 38 per cent and festivals by 30 per cent. </a:t>
            </a:r>
          </a:p>
          <a:p>
            <a:endParaRPr lang="en-GB" sz="1200" dirty="0">
              <a:latin typeface="Arial"/>
              <a:cs typeface="Arial"/>
            </a:endParaRPr>
          </a:p>
          <a:p>
            <a:r>
              <a:rPr lang="en-GB" sz="1200" dirty="0">
                <a:latin typeface="Arial"/>
                <a:cs typeface="Arial"/>
              </a:rPr>
              <a:t>The activities respondents would most like to see the same amount of are restaurants and cafés (52 per cent), sports (50 per cent), fashion (47 per cent) and the night-time economy (46 per cent). </a:t>
            </a:r>
          </a:p>
          <a:p>
            <a:endParaRPr lang="en-GB" sz="1200" dirty="0">
              <a:latin typeface="Arial"/>
              <a:cs typeface="Arial"/>
            </a:endParaRPr>
          </a:p>
          <a:p>
            <a:r>
              <a:rPr lang="en-GB" sz="1200" dirty="0">
                <a:latin typeface="Arial"/>
                <a:cs typeface="Arial"/>
              </a:rPr>
              <a:t>A preference to see less of is highest for Notting Hill Carnival (36 per cent), followed by the night-time economy (15 per cent) and festivals (11 per cent). A graph with the full results can be found on the next page.</a:t>
            </a:r>
          </a:p>
          <a:p>
            <a:endParaRPr lang="en-GB" sz="1200" dirty="0">
              <a:latin typeface="Arial"/>
              <a:cs typeface="Arial"/>
            </a:endParaRPr>
          </a:p>
          <a:p>
            <a:r>
              <a:rPr lang="en-GB" sz="1200" dirty="0">
                <a:latin typeface="Arial"/>
                <a:cs typeface="Arial"/>
              </a:rPr>
              <a:t>Respondents were given space to share any other cultural activities they would like to see more of less of in the borough. A total of 141 people gave an answer, the comments made have been themed and listed in the table below. Examples of the comments made can be found on the page after the graph and the full list of comments is available in the final </a:t>
            </a:r>
            <a:r>
              <a:rPr lang="en-GB" sz="1200">
                <a:latin typeface="Arial"/>
                <a:cs typeface="Arial"/>
              </a:rPr>
              <a:t>appendices</a:t>
            </a:r>
            <a:r>
              <a:rPr lang="en-GB" sz="1200" dirty="0">
                <a:latin typeface="Arial"/>
                <a:cs typeface="Arial"/>
              </a:rPr>
              <a:t> report.   </a:t>
            </a:r>
            <a:br>
              <a:rPr lang="en-GB" sz="1200" dirty="0"/>
            </a:br>
            <a:br>
              <a:rPr lang="en-GB" sz="1200" dirty="0"/>
            </a:br>
            <a:endParaRPr lang="en-GB" sz="1200" dirty="0">
              <a:latin typeface="&amp;quot"/>
            </a:endParaRPr>
          </a:p>
        </p:txBody>
      </p:sp>
      <p:graphicFrame>
        <p:nvGraphicFramePr>
          <p:cNvPr id="7" name="Table 4">
            <a:extLst>
              <a:ext uri="{FF2B5EF4-FFF2-40B4-BE49-F238E27FC236}">
                <a16:creationId xmlns:a16="http://schemas.microsoft.com/office/drawing/2014/main" id="{C133B530-9B90-3947-7AF5-5BFDDBFDEB8A}"/>
              </a:ext>
            </a:extLst>
          </p:cNvPr>
          <p:cNvGraphicFramePr>
            <a:graphicFrameLocks noGrp="1"/>
          </p:cNvGraphicFramePr>
          <p:nvPr>
            <p:extLst>
              <p:ext uri="{D42A27DB-BD31-4B8C-83A1-F6EECF244321}">
                <p14:modId xmlns:p14="http://schemas.microsoft.com/office/powerpoint/2010/main" val="1900992844"/>
              </p:ext>
            </p:extLst>
          </p:nvPr>
        </p:nvGraphicFramePr>
        <p:xfrm>
          <a:off x="1197662" y="3363668"/>
          <a:ext cx="6676103" cy="3472209"/>
        </p:xfrm>
        <a:graphic>
          <a:graphicData uri="http://schemas.openxmlformats.org/drawingml/2006/table">
            <a:tbl>
              <a:tblPr firstRow="1" bandRow="1">
                <a:tableStyleId>{3B4B98B0-60AC-42C2-AFA5-B58CD77FA1E5}</a:tableStyleId>
              </a:tblPr>
              <a:tblGrid>
                <a:gridCol w="5439659">
                  <a:extLst>
                    <a:ext uri="{9D8B030D-6E8A-4147-A177-3AD203B41FA5}">
                      <a16:colId xmlns:a16="http://schemas.microsoft.com/office/drawing/2014/main" val="581576678"/>
                    </a:ext>
                  </a:extLst>
                </a:gridCol>
                <a:gridCol w="1236444">
                  <a:extLst>
                    <a:ext uri="{9D8B030D-6E8A-4147-A177-3AD203B41FA5}">
                      <a16:colId xmlns:a16="http://schemas.microsoft.com/office/drawing/2014/main" val="3592822719"/>
                    </a:ext>
                  </a:extLst>
                </a:gridCol>
              </a:tblGrid>
              <a:tr h="385801">
                <a:tc>
                  <a:txBody>
                    <a:bodyPr/>
                    <a:lstStyle/>
                    <a:p>
                      <a:pPr algn="ctr"/>
                      <a:r>
                        <a:rPr lang="en-GB" sz="1200" dirty="0"/>
                        <a:t>Theme</a:t>
                      </a:r>
                      <a:endParaRPr lang="en-GB" sz="1200" dirty="0">
                        <a:latin typeface="+mn-lt"/>
                        <a:cs typeface="Arial"/>
                      </a:endParaRPr>
                    </a:p>
                  </a:txBody>
                  <a:tcPr anchor="ctr"/>
                </a:tc>
                <a:tc>
                  <a:txBody>
                    <a:bodyPr/>
                    <a:lstStyle/>
                    <a:p>
                      <a:pPr algn="ctr"/>
                      <a:r>
                        <a:rPr lang="en-GB" sz="1200" dirty="0"/>
                        <a:t>Count</a:t>
                      </a:r>
                      <a:endParaRPr lang="en-GB" sz="1200" dirty="0">
                        <a:latin typeface="+mn-lt"/>
                        <a:cs typeface="Arial"/>
                      </a:endParaRPr>
                    </a:p>
                  </a:txBody>
                  <a:tcPr anchor="ctr"/>
                </a:tc>
                <a:extLst>
                  <a:ext uri="{0D108BD9-81ED-4DB2-BD59-A6C34878D82A}">
                    <a16:rowId xmlns:a16="http://schemas.microsoft.com/office/drawing/2014/main" val="730308061"/>
                  </a:ext>
                </a:extLst>
              </a:tr>
              <a:tr h="385801">
                <a:tc>
                  <a:txBody>
                    <a:bodyPr/>
                    <a:lstStyle/>
                    <a:p>
                      <a:pPr algn="ctr" fontAlgn="b">
                        <a:buNone/>
                      </a:pPr>
                      <a:r>
                        <a:rPr lang="en-GB" sz="1200" b="0" i="0" u="none" strike="noStrike" dirty="0">
                          <a:solidFill>
                            <a:srgbClr val="000000"/>
                          </a:solidFill>
                          <a:effectLst/>
                          <a:latin typeface="+mn-lt"/>
                        </a:rPr>
                        <a:t>Enhancement and Expansion of Arts and Cultural Exhibitions</a:t>
                      </a:r>
                    </a:p>
                  </a:txBody>
                  <a:tcPr marL="6350" marR="6350" marT="6350" marB="0" anchor="ctr"/>
                </a:tc>
                <a:tc>
                  <a:txBody>
                    <a:bodyPr/>
                    <a:lstStyle/>
                    <a:p>
                      <a:pPr algn="ctr" fontAlgn="b">
                        <a:buNone/>
                      </a:pPr>
                      <a:r>
                        <a:rPr lang="en-GB" sz="1200" b="0" i="0" u="none" strike="noStrike" dirty="0">
                          <a:solidFill>
                            <a:srgbClr val="000000"/>
                          </a:solidFill>
                          <a:effectLst/>
                          <a:latin typeface="+mn-lt"/>
                        </a:rPr>
                        <a:t>51</a:t>
                      </a:r>
                    </a:p>
                  </a:txBody>
                  <a:tcPr marL="6350" marR="6350" marT="6350" marB="0" anchor="ctr"/>
                </a:tc>
                <a:extLst>
                  <a:ext uri="{0D108BD9-81ED-4DB2-BD59-A6C34878D82A}">
                    <a16:rowId xmlns:a16="http://schemas.microsoft.com/office/drawing/2014/main" val="2032888938"/>
                  </a:ext>
                </a:extLst>
              </a:tr>
              <a:tr h="385801">
                <a:tc>
                  <a:txBody>
                    <a:bodyPr/>
                    <a:lstStyle/>
                    <a:p>
                      <a:pPr algn="ctr" fontAlgn="b">
                        <a:buNone/>
                      </a:pPr>
                      <a:r>
                        <a:rPr lang="en-GB" sz="1200" b="0" i="0" u="none" strike="noStrike" dirty="0">
                          <a:solidFill>
                            <a:srgbClr val="000000"/>
                          </a:solidFill>
                          <a:effectLst/>
                          <a:latin typeface="+mn-lt"/>
                        </a:rPr>
                        <a:t>Support for Community, Multicultural, and Cross-Cultural Events</a:t>
                      </a:r>
                    </a:p>
                  </a:txBody>
                  <a:tcPr marL="6350" marR="6350" marT="6350" marB="0" anchor="ctr"/>
                </a:tc>
                <a:tc>
                  <a:txBody>
                    <a:bodyPr/>
                    <a:lstStyle/>
                    <a:p>
                      <a:pPr algn="ctr" fontAlgn="b">
                        <a:buNone/>
                      </a:pPr>
                      <a:r>
                        <a:rPr lang="en-GB" sz="1200" b="0" i="0" u="none" strike="noStrike" dirty="0">
                          <a:solidFill>
                            <a:srgbClr val="000000"/>
                          </a:solidFill>
                          <a:effectLst/>
                          <a:latin typeface="+mn-lt"/>
                        </a:rPr>
                        <a:t>50</a:t>
                      </a:r>
                    </a:p>
                  </a:txBody>
                  <a:tcPr marL="6350" marR="6350" marT="6350" marB="0" anchor="ctr"/>
                </a:tc>
                <a:extLst>
                  <a:ext uri="{0D108BD9-81ED-4DB2-BD59-A6C34878D82A}">
                    <a16:rowId xmlns:a16="http://schemas.microsoft.com/office/drawing/2014/main" val="2623835808"/>
                  </a:ext>
                </a:extLst>
              </a:tr>
              <a:tr h="385801">
                <a:tc>
                  <a:txBody>
                    <a:bodyPr/>
                    <a:lstStyle/>
                    <a:p>
                      <a:pPr algn="ctr" fontAlgn="b">
                        <a:buNone/>
                      </a:pPr>
                      <a:r>
                        <a:rPr lang="en-GB" sz="1200" b="0" i="0" u="none" strike="noStrike" dirty="0">
                          <a:solidFill>
                            <a:srgbClr val="000000"/>
                          </a:solidFill>
                          <a:effectLst/>
                          <a:latin typeface="+mn-lt"/>
                        </a:rPr>
                        <a:t>Promotion of Faith, Heritage, Historical, Environmental, and Nature-Related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n-lt"/>
                        </a:rPr>
                        <a:t>21</a:t>
                      </a:r>
                    </a:p>
                  </a:txBody>
                  <a:tcPr marL="6350" marR="6350" marT="6350" marB="0" anchor="ctr"/>
                </a:tc>
                <a:extLst>
                  <a:ext uri="{0D108BD9-81ED-4DB2-BD59-A6C34878D82A}">
                    <a16:rowId xmlns:a16="http://schemas.microsoft.com/office/drawing/2014/main" val="233374309"/>
                  </a:ext>
                </a:extLst>
              </a:tr>
              <a:tr h="385801">
                <a:tc>
                  <a:txBody>
                    <a:bodyPr/>
                    <a:lstStyle/>
                    <a:p>
                      <a:pPr algn="ctr" fontAlgn="b">
                        <a:buNone/>
                      </a:pPr>
                      <a:r>
                        <a:rPr lang="en-GB" sz="1200" b="0" i="0" u="none" strike="noStrike" dirty="0">
                          <a:solidFill>
                            <a:srgbClr val="000000"/>
                          </a:solidFill>
                          <a:effectLst/>
                          <a:latin typeface="+mn-lt"/>
                        </a:rPr>
                        <a:t>Expansion of Cultural Education, Workshops, and Specific Cultural Themes</a:t>
                      </a:r>
                    </a:p>
                  </a:txBody>
                  <a:tcPr marL="6350" marR="6350" marT="6350" marB="0" anchor="ctr"/>
                </a:tc>
                <a:tc>
                  <a:txBody>
                    <a:bodyPr/>
                    <a:lstStyle/>
                    <a:p>
                      <a:pPr algn="ctr" fontAlgn="b">
                        <a:buNone/>
                      </a:pPr>
                      <a:r>
                        <a:rPr lang="en-GB" sz="1200" b="0" i="0" u="none" strike="noStrike" dirty="0">
                          <a:solidFill>
                            <a:srgbClr val="000000"/>
                          </a:solidFill>
                          <a:effectLst/>
                          <a:latin typeface="+mn-lt"/>
                        </a:rPr>
                        <a:t>17</a:t>
                      </a:r>
                    </a:p>
                  </a:txBody>
                  <a:tcPr marL="6350" marR="6350" marT="6350" marB="0" anchor="ctr"/>
                </a:tc>
                <a:extLst>
                  <a:ext uri="{0D108BD9-81ED-4DB2-BD59-A6C34878D82A}">
                    <a16:rowId xmlns:a16="http://schemas.microsoft.com/office/drawing/2014/main" val="1325692564"/>
                  </a:ext>
                </a:extLst>
              </a:tr>
              <a:tr h="385801">
                <a:tc>
                  <a:txBody>
                    <a:bodyPr/>
                    <a:lstStyle/>
                    <a:p>
                      <a:pPr algn="ctr" fontAlgn="b">
                        <a:buNone/>
                      </a:pPr>
                      <a:r>
                        <a:rPr lang="en-GB" sz="1200" b="0" i="0" u="none" strike="noStrike" dirty="0">
                          <a:solidFill>
                            <a:srgbClr val="000000"/>
                          </a:solidFill>
                          <a:effectLst/>
                          <a:latin typeface="+mn-lt"/>
                        </a:rPr>
                        <a:t>Increase in Youth, Family, and Older Generation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n-lt"/>
                        </a:rPr>
                        <a:t>15</a:t>
                      </a:r>
                    </a:p>
                  </a:txBody>
                  <a:tcPr marL="6350" marR="6350" marT="6350" marB="0" anchor="ctr"/>
                </a:tc>
                <a:extLst>
                  <a:ext uri="{0D108BD9-81ED-4DB2-BD59-A6C34878D82A}">
                    <a16:rowId xmlns:a16="http://schemas.microsoft.com/office/drawing/2014/main" val="2629119863"/>
                  </a:ext>
                </a:extLst>
              </a:tr>
              <a:tr h="385801">
                <a:tc>
                  <a:txBody>
                    <a:bodyPr/>
                    <a:lstStyle/>
                    <a:p>
                      <a:pPr algn="ctr" fontAlgn="b">
                        <a:buNone/>
                      </a:pPr>
                      <a:r>
                        <a:rPr lang="en-GB" sz="1200" b="0" i="0" u="none" strike="noStrike" dirty="0">
                          <a:solidFill>
                            <a:srgbClr val="000000"/>
                          </a:solidFill>
                          <a:effectLst/>
                          <a:latin typeface="+mn-lt"/>
                        </a:rPr>
                        <a:t>Difficulty with survey formatting or no further comment</a:t>
                      </a:r>
                    </a:p>
                  </a:txBody>
                  <a:tcPr marL="6350" marR="6350" marT="6350" marB="0" anchor="ctr"/>
                </a:tc>
                <a:tc>
                  <a:txBody>
                    <a:bodyPr/>
                    <a:lstStyle/>
                    <a:p>
                      <a:pPr algn="ctr" fontAlgn="b">
                        <a:buNone/>
                      </a:pPr>
                      <a:r>
                        <a:rPr lang="en-GB" sz="1200" b="0" i="0" u="none" strike="noStrike" dirty="0">
                          <a:solidFill>
                            <a:srgbClr val="000000"/>
                          </a:solidFill>
                          <a:effectLst/>
                          <a:latin typeface="+mn-lt"/>
                        </a:rPr>
                        <a:t>12</a:t>
                      </a:r>
                    </a:p>
                  </a:txBody>
                  <a:tcPr marL="6350" marR="6350" marT="6350" marB="0" anchor="ctr"/>
                </a:tc>
                <a:extLst>
                  <a:ext uri="{0D108BD9-81ED-4DB2-BD59-A6C34878D82A}">
                    <a16:rowId xmlns:a16="http://schemas.microsoft.com/office/drawing/2014/main" val="3104980702"/>
                  </a:ext>
                </a:extLst>
              </a:tr>
              <a:tr h="385801">
                <a:tc>
                  <a:txBody>
                    <a:bodyPr/>
                    <a:lstStyle/>
                    <a:p>
                      <a:pPr algn="ctr" fontAlgn="b">
                        <a:buNone/>
                      </a:pPr>
                      <a:r>
                        <a:rPr lang="en-GB" sz="1200" b="0" i="0" u="none" strike="noStrike" dirty="0">
                          <a:solidFill>
                            <a:srgbClr val="000000"/>
                          </a:solidFill>
                          <a:effectLst/>
                          <a:latin typeface="+mn-lt"/>
                        </a:rPr>
                        <a:t>Support for Nightlife, Entertainment, Local Food, Markets, and Independent Businesses</a:t>
                      </a:r>
                    </a:p>
                  </a:txBody>
                  <a:tcPr marL="6350" marR="6350" marT="6350" marB="0" anchor="ctr"/>
                </a:tc>
                <a:tc>
                  <a:txBody>
                    <a:bodyPr/>
                    <a:lstStyle/>
                    <a:p>
                      <a:pPr algn="ctr" fontAlgn="b">
                        <a:buNone/>
                      </a:pPr>
                      <a:r>
                        <a:rPr lang="en-GB" sz="1200" b="0" i="0" u="none" strike="noStrike" dirty="0">
                          <a:solidFill>
                            <a:srgbClr val="000000"/>
                          </a:solidFill>
                          <a:effectLst/>
                          <a:latin typeface="+mn-lt"/>
                        </a:rPr>
                        <a:t>12</a:t>
                      </a:r>
                    </a:p>
                  </a:txBody>
                  <a:tcPr marL="6350" marR="6350" marT="6350" marB="0" anchor="ctr"/>
                </a:tc>
                <a:extLst>
                  <a:ext uri="{0D108BD9-81ED-4DB2-BD59-A6C34878D82A}">
                    <a16:rowId xmlns:a16="http://schemas.microsoft.com/office/drawing/2014/main" val="3853365090"/>
                  </a:ext>
                </a:extLst>
              </a:tr>
              <a:tr h="385801">
                <a:tc>
                  <a:txBody>
                    <a:bodyPr/>
                    <a:lstStyle/>
                    <a:p>
                      <a:pPr algn="ctr" fontAlgn="b">
                        <a:buNone/>
                      </a:pPr>
                      <a:r>
                        <a:rPr lang="en-GB" sz="1200" b="0" i="0" u="none" strike="noStrike" dirty="0">
                          <a:solidFill>
                            <a:srgbClr val="000000"/>
                          </a:solidFill>
                          <a:effectLst/>
                          <a:latin typeface="+mn-lt"/>
                        </a:rPr>
                        <a:t>Improvement of Accessibility, Inclusivity, and Representation in Cultural Activities</a:t>
                      </a:r>
                    </a:p>
                  </a:txBody>
                  <a:tcPr marL="6350" marR="6350" marT="6350" marB="0" anchor="ctr"/>
                </a:tc>
                <a:tc>
                  <a:txBody>
                    <a:bodyPr/>
                    <a:lstStyle/>
                    <a:p>
                      <a:pPr algn="ctr" fontAlgn="b">
                        <a:buNone/>
                      </a:pPr>
                      <a:r>
                        <a:rPr lang="en-GB" sz="1200" b="0" i="0" u="none" strike="noStrike" dirty="0">
                          <a:solidFill>
                            <a:srgbClr val="000000"/>
                          </a:solidFill>
                          <a:effectLst/>
                          <a:latin typeface="+mn-lt"/>
                        </a:rPr>
                        <a:t>11</a:t>
                      </a:r>
                    </a:p>
                  </a:txBody>
                  <a:tcPr marL="6350" marR="6350" marT="6350" marB="0" anchor="ctr"/>
                </a:tc>
                <a:extLst>
                  <a:ext uri="{0D108BD9-81ED-4DB2-BD59-A6C34878D82A}">
                    <a16:rowId xmlns:a16="http://schemas.microsoft.com/office/drawing/2014/main" val="2950214363"/>
                  </a:ext>
                </a:extLst>
              </a:tr>
            </a:tbl>
          </a:graphicData>
        </a:graphic>
      </p:graphicFrame>
    </p:spTree>
    <p:extLst>
      <p:ext uri="{BB962C8B-B14F-4D97-AF65-F5344CB8AC3E}">
        <p14:creationId xmlns:p14="http://schemas.microsoft.com/office/powerpoint/2010/main" val="2030576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E19-9E56-9840-9D97-59B22FBA1456}"/>
              </a:ext>
            </a:extLst>
          </p:cNvPr>
          <p:cNvSpPr>
            <a:spLocks noGrp="1"/>
          </p:cNvSpPr>
          <p:nvPr>
            <p:ph type="title"/>
          </p:nvPr>
        </p:nvSpPr>
        <p:spPr>
          <a:xfrm>
            <a:off x="603514" y="316457"/>
            <a:ext cx="7920000" cy="720000"/>
          </a:xfrm>
        </p:spPr>
        <p:txBody>
          <a:bodyPr wrap="square" anchor="t">
            <a:normAutofit/>
          </a:bodyPr>
          <a:lstStyle/>
          <a:p>
            <a:pPr>
              <a:lnSpc>
                <a:spcPct val="90000"/>
              </a:lnSpc>
            </a:pPr>
            <a:r>
              <a:rPr lang="en-GB" dirty="0">
                <a:solidFill>
                  <a:srgbClr val="223982"/>
                </a:solidFill>
                <a:latin typeface="Arial"/>
                <a:cs typeface="Arial"/>
              </a:rPr>
              <a:t>More or less cultural activities</a:t>
            </a:r>
          </a:p>
        </p:txBody>
      </p:sp>
      <p:pic>
        <p:nvPicPr>
          <p:cNvPr id="5" name="Picture 4" descr="The image shows a horizontal stacked bar chart titled “Would you like to see more or less of the following cultural activities?”. The chart presents survey responses as percentages, with the horizontal axis running from zero to one hundred per cent. Each bar represents a type of cultural activity, broken down into four response categories: more of, the same amount of, less of, and not answered. Activities are listed vertically and ordered broadly by the proportion of respondents who would like to see more of each activity.&#10;Theatre has the highest level of demand for increased provision, with fifty‑one per cent of respondents saying they would like to see more. Thirty‑four per cent would like the same amount, two per cent would like less, and fourteen per cent do not answer.&#10;For art and design and cinema and film, forty‑six per cent of respondents would like to see more of each. Thirty‑nine per cent would like the same amount in both cases. Three per cent would like less, while eleven per cent do not answer for art and design and twelve per cent do not answer for cinema and film.&#10;Community events and music also show relatively strong support for expansion. For community events, forty‑four per cent would like more, thirty‑five per cent the same amount, six per cent less, and fifteen per cent do not answer. For music, forty‑four per cent would like more, thirty‑six per cent the same amount, four per cent less, and sixteen per cent do not answer.&#10;Libraries show an even split between respondents wanting more and those wanting the same amount, both at forty‑two per cent. One per cent would like less, and fifteen per cent do not answer. For markets, thirty‑eight per cent would like more, forty‑three per cent the same amount, two per cent less, and sixteen per cent do not answer.&#10;Lower demand for increased provision is shown for festivals, restaurants and cafés, and sports. Thirty per cent would like more festivals, forty per cent the same amount, eleven per cent less, and nineteen per cent do not answer. For restaurants and cafés, twenty‑nine per cent would like more, fifty‑two per cent the same amount, five per cent less, and fifteen per cent do not answer. For sports, twenty‑four per cent would like more, fifty per cent the same amount, six per cent less, and twenty‑one per cent do not answer.&#10;The lowest levels of demand for increased provision are seen for night‑time economy activities, fashion, and Notting Hill Carnival. Nineteen per cent would like more night‑time economy activities, forty‑six per cent the same amount, fifteen per cent less, and twenty per cent do not answer. For fashion, eighteen per cent would like more, forty‑seven per cent the same amount, twelve per cent less, and twenty‑four per cent do not answer.&#10;Notting Hill Carnival stands out as the activity with the highest proportion of respondents wanting less, at thirty‑six per cent. Only seven per cent would like more, thirty‑eight per cent would like the same amount, and eighteen per cent do not answer.&#10;Overall, the chart shows strong support for maintaining or increasing access to core cultural activities such as theatre, arts, film, music, libraries, and community events, while more mixed or cautious views are expressed for large‑scale events, fashion, and night‑time economy activities.">
            <a:extLst>
              <a:ext uri="{FF2B5EF4-FFF2-40B4-BE49-F238E27FC236}">
                <a16:creationId xmlns:a16="http://schemas.microsoft.com/office/drawing/2014/main" id="{8190933D-BC15-E48D-043C-D867BFB68D2F}"/>
              </a:ext>
            </a:extLst>
          </p:cNvPr>
          <p:cNvPicPr>
            <a:picLocks noChangeAspect="1"/>
          </p:cNvPicPr>
          <p:nvPr/>
        </p:nvPicPr>
        <p:blipFill>
          <a:blip r:embed="rId3"/>
          <a:stretch>
            <a:fillRect/>
          </a:stretch>
        </p:blipFill>
        <p:spPr>
          <a:xfrm>
            <a:off x="1063448" y="667272"/>
            <a:ext cx="7017104" cy="5523455"/>
          </a:xfrm>
          <a:prstGeom prst="rect">
            <a:avLst/>
          </a:prstGeom>
        </p:spPr>
      </p:pic>
      <p:sp>
        <p:nvSpPr>
          <p:cNvPr id="3" name="TextBox 2">
            <a:extLst>
              <a:ext uri="{FF2B5EF4-FFF2-40B4-BE49-F238E27FC236}">
                <a16:creationId xmlns:a16="http://schemas.microsoft.com/office/drawing/2014/main" id="{EE854EF7-313D-A4C5-6975-92701DF9CBD8}"/>
              </a:ext>
            </a:extLst>
          </p:cNvPr>
          <p:cNvSpPr txBox="1"/>
          <p:nvPr/>
        </p:nvSpPr>
        <p:spPr>
          <a:xfrm>
            <a:off x="3605777" y="6551504"/>
            <a:ext cx="1932446" cy="261610"/>
          </a:xfrm>
          <a:prstGeom prst="rect">
            <a:avLst/>
          </a:prstGeom>
          <a:noFill/>
        </p:spPr>
        <p:txBody>
          <a:bodyPr wrap="square" lIns="91440" tIns="45720" rIns="91440" bIns="45720" rtlCol="0" anchor="t">
            <a:spAutoFit/>
          </a:bodyPr>
          <a:lstStyle/>
          <a:p>
            <a:r>
              <a:rPr lang="en-GB" sz="1100" b="1" i="1" dirty="0">
                <a:latin typeface="Arial"/>
                <a:cs typeface="Arial"/>
              </a:rPr>
              <a:t>Base: 488 (all responses)</a:t>
            </a:r>
          </a:p>
        </p:txBody>
      </p:sp>
    </p:spTree>
    <p:extLst>
      <p:ext uri="{BB962C8B-B14F-4D97-AF65-F5344CB8AC3E}">
        <p14:creationId xmlns:p14="http://schemas.microsoft.com/office/powerpoint/2010/main" val="3316321414"/>
      </p:ext>
    </p:extLst>
  </p:cSld>
  <p:clrMapOvr>
    <a:masterClrMapping/>
  </p:clrMapOvr>
  <p:transition spd="med"/>
</p:sld>
</file>

<file path=ppt/theme/theme1.xml><?xml version="1.0" encoding="utf-8"?>
<a:theme xmlns:a="http://schemas.openxmlformats.org/drawingml/2006/main" name="Blank Presentation">
  <a:themeElements>
    <a:clrScheme name="RBKC">
      <a:dk1>
        <a:sysClr val="windowText" lastClr="000000"/>
      </a:dk1>
      <a:lt1>
        <a:sysClr val="window" lastClr="FFFFFF"/>
      </a:lt1>
      <a:dk2>
        <a:srgbClr val="002395"/>
      </a:dk2>
      <a:lt2>
        <a:srgbClr val="FFFFFF"/>
      </a:lt2>
      <a:accent1>
        <a:srgbClr val="63B1EB"/>
      </a:accent1>
      <a:accent2>
        <a:srgbClr val="8F8DCB"/>
      </a:accent2>
      <a:accent3>
        <a:srgbClr val="766A62"/>
      </a:accent3>
      <a:accent4>
        <a:srgbClr val="BEB9A6"/>
      </a:accent4>
      <a:accent5>
        <a:srgbClr val="3AD6C5"/>
      </a:accent5>
      <a:accent6>
        <a:srgbClr val="7AB800"/>
      </a:accent6>
      <a:hlink>
        <a:srgbClr val="002395"/>
      </a:hlink>
      <a:folHlink>
        <a:srgbClr val="63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36BCF4"/>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209F"/>
        </a:dk2>
        <a:lt2>
          <a:srgbClr val="808080"/>
        </a:lt2>
        <a:accent1>
          <a:srgbClr val="7B6F67"/>
        </a:accent1>
        <a:accent2>
          <a:srgbClr val="76B900"/>
        </a:accent2>
        <a:accent3>
          <a:srgbClr val="FFFFFF"/>
        </a:accent3>
        <a:accent4>
          <a:srgbClr val="000000"/>
        </a:accent4>
        <a:accent5>
          <a:srgbClr val="BFBBB8"/>
        </a:accent5>
        <a:accent6>
          <a:srgbClr val="6AA700"/>
        </a:accent6>
        <a:hlink>
          <a:srgbClr val="32D3CB"/>
        </a:hlink>
        <a:folHlink>
          <a:srgbClr val="6AB2E7"/>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209F"/>
        </a:dk2>
        <a:lt2>
          <a:srgbClr val="7B6F67"/>
        </a:lt2>
        <a:accent1>
          <a:srgbClr val="6AB2E7"/>
        </a:accent1>
        <a:accent2>
          <a:srgbClr val="948DD0"/>
        </a:accent2>
        <a:accent3>
          <a:srgbClr val="FFFFFF"/>
        </a:accent3>
        <a:accent4>
          <a:srgbClr val="000000"/>
        </a:accent4>
        <a:accent5>
          <a:srgbClr val="B9D5F1"/>
        </a:accent5>
        <a:accent6>
          <a:srgbClr val="867FBC"/>
        </a:accent6>
        <a:hlink>
          <a:srgbClr val="32D3CB"/>
        </a:hlink>
        <a:folHlink>
          <a:srgbClr val="6A004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0D4EFCD60FD043BEDB1C7B1E5DE569" ma:contentTypeVersion="25" ma:contentTypeDescription="Create a new document." ma:contentTypeScope="" ma:versionID="6feead8ee7a08c71579a9b167f496655">
  <xsd:schema xmlns:xsd="http://www.w3.org/2001/XMLSchema" xmlns:xs="http://www.w3.org/2001/XMLSchema" xmlns:p="http://schemas.microsoft.com/office/2006/metadata/properties" xmlns:ns2="55682185-eb1f-423b-95c8-2a1ae91416c2" xmlns:ns3="b080ca25-d7ce-4f8b-8fc9-a3b19d574225" xmlns:ns4="d202d31c-686c-4115-a7b9-5cc891ed602b" targetNamespace="http://schemas.microsoft.com/office/2006/metadata/properties" ma:root="true" ma:fieldsID="c618d45f4a4f2a0ec486ae851faf2d08" ns2:_="" ns3:_="" ns4:_="">
    <xsd:import namespace="55682185-eb1f-423b-95c8-2a1ae91416c2"/>
    <xsd:import namespace="b080ca25-d7ce-4f8b-8fc9-a3b19d574225"/>
    <xsd:import namespace="d202d31c-686c-4115-a7b9-5cc891ed602b"/>
    <xsd:element name="properties">
      <xsd:complexType>
        <xsd:sequence>
          <xsd:element name="documentManagement">
            <xsd:complexType>
              <xsd:all>
                <xsd:element ref="ns2:Topic" minOccurs="0"/>
                <xsd:element ref="ns2:Year"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lcf76f155ced4ddcb4097134ff3c332f" minOccurs="0"/>
                <xsd:element ref="ns4:TaxCatchAll" minOccurs="0"/>
                <xsd:element ref="ns2:MediaServiceSearchProperties" minOccurs="0"/>
                <xsd:element ref="ns2: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682185-eb1f-423b-95c8-2a1ae91416c2" elementFormDefault="qualified">
    <xsd:import namespace="http://schemas.microsoft.com/office/2006/documentManagement/types"/>
    <xsd:import namespace="http://schemas.microsoft.com/office/infopath/2007/PartnerControls"/>
    <xsd:element name="Topic" ma:index="2" nillable="true" ma:displayName="Topic" ma:format="Dropdown" ma:internalName="Topic" ma:readOnly="false">
      <xsd:simpleType>
        <xsd:restriction base="dms:Choice">
          <xsd:enumeration value="Archived Content"/>
          <xsd:enumeration value="Citizens' Panel development 2018"/>
          <xsd:enumeration value="Citizens Panel Establishment"/>
          <xsd:enumeration value="Confidentiality of data"/>
          <xsd:enumeration value="Database"/>
          <xsd:enumeration value="Development"/>
          <xsd:enumeration value="Financial Information"/>
          <xsd:enumeration value="Forward Work Programme"/>
          <xsd:enumeration value="Ideas and Suggestions"/>
          <xsd:enumeration value="Individual Panel Correpondance"/>
          <xsd:enumeration value="Manuals"/>
          <xsd:enumeration value="Panel communications"/>
          <xsd:enumeration value="Panel events"/>
          <xsd:enumeration value="Panel formation"/>
          <xsd:enumeration value="Panel images"/>
          <xsd:enumeration value="Panel Membership"/>
          <xsd:enumeration value="Panel News and Views"/>
          <xsd:enumeration value="Panel recruitment"/>
          <xsd:enumeration value="Panel surveys and reporting"/>
          <xsd:enumeration value="Panel technology"/>
          <xsd:enumeration value="Post"/>
          <xsd:enumeration value="Project Management"/>
          <xsd:enumeration value="Recruitment"/>
          <xsd:enumeration value="Research and Information"/>
          <xsd:enumeration value="Response Tracking"/>
          <xsd:enumeration value="Retirement of panel members"/>
          <xsd:enumeration value="Topics"/>
          <xsd:enumeration value="Website Content"/>
          <xsd:enumeration value="Young Peoples' Panel"/>
        </xsd:restriction>
      </xsd:simpleType>
    </xsd:element>
    <xsd:element name="Year" ma:index="3" nillable="true" ma:displayName="Year" ma:format="Dropdown" ma:internalName="Year" ma:readOnly="false">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8bb61a9-1cb6-416b-8dcb-4ddbf3c41eef"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Project" ma:index="27" nillable="true" ma:displayName="Project" ma:default="Community Safety" ma:format="Dropdown" ma:internalName="Project">
      <xsd:simpleType>
        <xsd:restriction base="dms:Choice">
          <xsd:enumeration value="Community Safety"/>
          <xsd:enumeration value="Greener"/>
          <xsd:enumeration value="Service Standards"/>
        </xsd:restriction>
      </xsd:simpleType>
    </xsd:element>
  </xsd:schema>
  <xsd:schema xmlns:xsd="http://www.w3.org/2001/XMLSchema" xmlns:xs="http://www.w3.org/2001/XMLSchema" xmlns:dms="http://schemas.microsoft.com/office/2006/documentManagement/types" xmlns:pc="http://schemas.microsoft.com/office/infopath/2007/PartnerControls" targetNamespace="b080ca25-d7ce-4f8b-8fc9-a3b19d5742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02d31c-686c-4115-a7b9-5cc891ed602b"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6d36d76-18f7-45cc-8147-9ec4b2cfd51d}" ma:internalName="TaxCatchAll" ma:showField="CatchAllData" ma:web="b080ca25-d7ce-4f8b-8fc9-a3b19d574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02d31c-686c-4115-a7b9-5cc891ed602b" xsi:nil="true"/>
    <lcf76f155ced4ddcb4097134ff3c332f xmlns="55682185-eb1f-423b-95c8-2a1ae91416c2">
      <Terms xmlns="http://schemas.microsoft.com/office/infopath/2007/PartnerControls"/>
    </lcf76f155ced4ddcb4097134ff3c332f>
    <Project xmlns="55682185-eb1f-423b-95c8-2a1ae91416c2" xsi:nil="true"/>
    <Year xmlns="55682185-eb1f-423b-95c8-2a1ae91416c2">2025</Year>
    <Topic xmlns="55682185-eb1f-423b-95c8-2a1ae91416c2">Panel surveys and reporting</Topic>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18216F3-DE36-4C58-82AD-E3588E7300A7}">
  <ds:schemaRefs>
    <ds:schemaRef ds:uri="http://schemas.microsoft.com/office/2006/metadata/longProperties"/>
  </ds:schemaRefs>
</ds:datastoreItem>
</file>

<file path=customXml/itemProps2.xml><?xml version="1.0" encoding="utf-8"?>
<ds:datastoreItem xmlns:ds="http://schemas.openxmlformats.org/officeDocument/2006/customXml" ds:itemID="{BA01B2FE-A760-4ED7-80BE-90D9CDE23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682185-eb1f-423b-95c8-2a1ae91416c2"/>
    <ds:schemaRef ds:uri="b080ca25-d7ce-4f8b-8fc9-a3b19d574225"/>
    <ds:schemaRef ds:uri="d202d31c-686c-4115-a7b9-5cc891ed60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345337-0859-4373-9AA5-6A3EF335A7C4}">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55682185-eb1f-423b-95c8-2a1ae91416c2"/>
    <ds:schemaRef ds:uri="http://schemas.openxmlformats.org/package/2006/metadata/core-properties"/>
    <ds:schemaRef ds:uri="d202d31c-686c-4115-a7b9-5cc891ed602b"/>
    <ds:schemaRef ds:uri="b080ca25-d7ce-4f8b-8fc9-a3b19d574225"/>
    <ds:schemaRef ds:uri="http://www.w3.org/XML/1998/namespace"/>
    <ds:schemaRef ds:uri="http://purl.org/dc/dcmitype/"/>
  </ds:schemaRefs>
</ds:datastoreItem>
</file>

<file path=customXml/itemProps4.xml><?xml version="1.0" encoding="utf-8"?>
<ds:datastoreItem xmlns:ds="http://schemas.openxmlformats.org/officeDocument/2006/customXml" ds:itemID="{F2AFA881-AD51-4E97-96E7-8BCBEFE4EFA6}">
  <ds:schemaRefs>
    <ds:schemaRef ds:uri="http://schemas.microsoft.com/sharepoint/v3/contenttype/forms"/>
  </ds:schemaRefs>
</ds:datastoreItem>
</file>

<file path=customXml/itemProps5.xml><?xml version="1.0" encoding="utf-8"?>
<ds:datastoreItem xmlns:ds="http://schemas.openxmlformats.org/officeDocument/2006/customXml" ds:itemID="{89A44576-ACBF-43C9-861F-07D14F5DEE9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1571</TotalTime>
  <Words>9712</Words>
  <Application>Microsoft Office PowerPoint</Application>
  <PresentationFormat>On-screen Show (4:3)</PresentationFormat>
  <Paragraphs>658</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&amp;quot</vt:lpstr>
      <vt:lpstr>Arial</vt:lpstr>
      <vt:lpstr>Calibri</vt:lpstr>
      <vt:lpstr>Century Gothic</vt:lpstr>
      <vt:lpstr>Montserrat SemiBold</vt:lpstr>
      <vt:lpstr>Times</vt:lpstr>
      <vt:lpstr>Times New Roman</vt:lpstr>
      <vt:lpstr>Blank Presentation</vt:lpstr>
      <vt:lpstr>Kensington and Chelsea Citizens’ Panel –  Culture</vt:lpstr>
      <vt:lpstr>Introduction</vt:lpstr>
      <vt:lpstr>Introduction </vt:lpstr>
      <vt:lpstr>Survey Results  Citizens’ Panel and Public Survey Combined</vt:lpstr>
      <vt:lpstr>Summary of survey findings</vt:lpstr>
      <vt:lpstr>Types of cultural activities</vt:lpstr>
      <vt:lpstr>Types of cultural activities</vt:lpstr>
      <vt:lpstr>More or less cultural activities</vt:lpstr>
      <vt:lpstr>More or less cultural activities</vt:lpstr>
      <vt:lpstr>More or less cultural activities</vt:lpstr>
      <vt:lpstr>Improving your experience of cultural activities</vt:lpstr>
      <vt:lpstr>Improving your experience of cultural activities</vt:lpstr>
      <vt:lpstr>Improving your experience of cultural activities</vt:lpstr>
      <vt:lpstr>Views on culture</vt:lpstr>
      <vt:lpstr>Views on culture</vt:lpstr>
      <vt:lpstr>Council’s role in facilitating cultural activities </vt:lpstr>
      <vt:lpstr>Council’s role in facilitating cultural activities </vt:lpstr>
      <vt:lpstr>Providing support to deliver cultural activities</vt:lpstr>
      <vt:lpstr>Providing support to deliver cultural activities</vt:lpstr>
      <vt:lpstr>Value of cultural services</vt:lpstr>
      <vt:lpstr>Value of cultural services</vt:lpstr>
      <vt:lpstr>Prioritising cultural activities</vt:lpstr>
      <vt:lpstr>Prioritising cultural activities</vt:lpstr>
      <vt:lpstr>Value added by cultural services</vt:lpstr>
      <vt:lpstr>Value added by cultural services</vt:lpstr>
      <vt:lpstr>Supporting community cohesion</vt:lpstr>
      <vt:lpstr>Supporting community cohesion</vt:lpstr>
      <vt:lpstr>Demographics of survey respondents</vt:lpstr>
      <vt:lpstr>Demographic profile of respondents</vt:lpstr>
      <vt:lpstr>Demographic profile of respondents</vt:lpstr>
      <vt:lpstr>Culture and Creative Sector Workshops  October 2025</vt:lpstr>
      <vt:lpstr>Culture and Creative Sector Workshops  </vt:lpstr>
      <vt:lpstr>What are the culture and creative sector priorities over the next three years?</vt:lpstr>
      <vt:lpstr>What are the culture and creative sector priorities over the next three years?</vt:lpstr>
      <vt:lpstr>Given the financial context, how does the sector think the Council can best support achievement of these priorities?</vt:lpstr>
      <vt:lpstr>How can we work better together to increase resident access to culture in all its forms in the borough? </vt:lpstr>
      <vt:lpstr>Other matters discussed</vt:lpstr>
      <vt:lpstr>Discussion with members of Action Disability Kensington and Chelsea (ADKC)  27 October 2025</vt:lpstr>
      <vt:lpstr>Session Overview</vt:lpstr>
      <vt:lpstr>Q3. What one thing could the Council and its partners do to improve your experience of cultural activities in the borough?</vt:lpstr>
      <vt:lpstr>Citizens’ Panel Event   19 November 2025</vt:lpstr>
      <vt:lpstr>Session Overview </vt:lpstr>
      <vt:lpstr>Q1. Value of cultural activities </vt:lpstr>
      <vt:lpstr>Q2. Council’s role in supporting culture </vt:lpstr>
      <vt:lpstr>Q3. Priorities for Spending S106 Funding  </vt:lpstr>
      <vt:lpstr>Demographic profile of attendees</vt:lpstr>
      <vt:lpstr>Demographic profile of attendees</vt:lpstr>
      <vt:lpstr>Workshop with Kensington and Chelsea’s Youth Council  24 November 2025</vt:lpstr>
      <vt:lpstr>Session Overview</vt:lpstr>
      <vt:lpstr>Session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Kensington and Chelsea – Citizens’ Panel</dc:title>
  <dc:creator>Schelts-Harris, Olivia: CP-Communities: RBKC</dc:creator>
  <cp:lastModifiedBy>Cannon-Mulveen, Kellie: RBKC</cp:lastModifiedBy>
  <cp:revision>2</cp:revision>
  <cp:lastPrinted>2025-04-10T12:31:13Z</cp:lastPrinted>
  <dcterms:created xsi:type="dcterms:W3CDTF">2021-02-26T12:11:47Z</dcterms:created>
  <dcterms:modified xsi:type="dcterms:W3CDTF">2026-03-13T14:08:31Z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0x010100F70D4EFCD60FD043BEDB1C7B1E5DE569</vt:lpwstr>
  </property>
  <property fmtid="{D5CDD505-2E9C-101B-9397-08002B2CF9AE}" pid="3" name="MediaServiceImageTags">
    <vt:lpwstr/>
  </property>
</Properties>
</file>